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customXml/itemProps189.xml" ContentType="application/vnd.openxmlformats-officedocument.customXmlProperties+xml"/>
  <Override PartName="/customXml/itemProps190.xml" ContentType="application/vnd.openxmlformats-officedocument.customXmlProperties+xml"/>
  <Override PartName="/customXml/itemProps191.xml" ContentType="application/vnd.openxmlformats-officedocument.customXmlProperties+xml"/>
  <Override PartName="/customXml/itemProps192.xml" ContentType="application/vnd.openxmlformats-officedocument.customXmlProperties+xml"/>
  <Override PartName="/customXml/itemProps193.xml" ContentType="application/vnd.openxmlformats-officedocument.customXmlProperties+xml"/>
  <Override PartName="/customXml/itemProps194.xml" ContentType="application/vnd.openxmlformats-officedocument.customXmlProperties+xml"/>
  <Override PartName="/customXml/itemProps195.xml" ContentType="application/vnd.openxmlformats-officedocument.customXmlProperties+xml"/>
  <Override PartName="/customXml/itemProps196.xml" ContentType="application/vnd.openxmlformats-officedocument.customXmlProperties+xml"/>
  <Override PartName="/customXml/itemProps197.xml" ContentType="application/vnd.openxmlformats-officedocument.customXmlProperties+xml"/>
  <Override PartName="/customXml/itemProps198.xml" ContentType="application/vnd.openxmlformats-officedocument.customXmlProperties+xml"/>
  <Override PartName="/customXml/itemProps199.xml" ContentType="application/vnd.openxmlformats-officedocument.customXmlProperties+xml"/>
  <Override PartName="/customXml/itemProps200.xml" ContentType="application/vnd.openxmlformats-officedocument.customXmlProperties+xml"/>
  <Override PartName="/customXml/itemProps201.xml" ContentType="application/vnd.openxmlformats-officedocument.customXmlProperties+xml"/>
  <Override PartName="/customXml/itemProps202.xml" ContentType="application/vnd.openxmlformats-officedocument.customXmlProperties+xml"/>
  <Override PartName="/customXml/itemProps203.xml" ContentType="application/vnd.openxmlformats-officedocument.customXmlProperties+xml"/>
  <Override PartName="/customXml/itemProps204.xml" ContentType="application/vnd.openxmlformats-officedocument.customXmlProperties+xml"/>
  <Override PartName="/customXml/itemProps205.xml" ContentType="application/vnd.openxmlformats-officedocument.customXmlProperties+xml"/>
  <Override PartName="/customXml/itemProps206.xml" ContentType="application/vnd.openxmlformats-officedocument.customXmlProperties+xml"/>
  <Override PartName="/customXml/itemProps207.xml" ContentType="application/vnd.openxmlformats-officedocument.customXmlProperties+xml"/>
  <Override PartName="/customXml/itemProps208.xml" ContentType="application/vnd.openxmlformats-officedocument.customXmlProperties+xml"/>
  <Override PartName="/customXml/itemProps209.xml" ContentType="application/vnd.openxmlformats-officedocument.customXmlProperties+xml"/>
  <Override PartName="/customXml/itemProps210.xml" ContentType="application/vnd.openxmlformats-officedocument.customXmlProperties+xml"/>
  <Override PartName="/customXml/itemProps211.xml" ContentType="application/vnd.openxmlformats-officedocument.customXmlProperties+xml"/>
  <Override PartName="/customXml/itemProps212.xml" ContentType="application/vnd.openxmlformats-officedocument.customXmlProperties+xml"/>
  <Override PartName="/customXml/itemProps213.xml" ContentType="application/vnd.openxmlformats-officedocument.customXmlProperties+xml"/>
  <Override PartName="/customXml/itemProps214.xml" ContentType="application/vnd.openxmlformats-officedocument.customXmlProperties+xml"/>
  <Override PartName="/customXml/itemProps215.xml" ContentType="application/vnd.openxmlformats-officedocument.customXmlProperties+xml"/>
  <Override PartName="/customXml/itemProps216.xml" ContentType="application/vnd.openxmlformats-officedocument.customXmlProperties+xml"/>
  <Override PartName="/customXml/itemProps217.xml" ContentType="application/vnd.openxmlformats-officedocument.customXmlProperties+xml"/>
  <Override PartName="/customXml/itemProps218.xml" ContentType="application/vnd.openxmlformats-officedocument.customXmlProperties+xml"/>
  <Override PartName="/customXml/itemProps219.xml" ContentType="application/vnd.openxmlformats-officedocument.customXmlProperties+xml"/>
  <Override PartName="/customXml/itemProps220.xml" ContentType="application/vnd.openxmlformats-officedocument.customXmlProperties+xml"/>
  <Override PartName="/customXml/itemProps221.xml" ContentType="application/vnd.openxmlformats-officedocument.customXmlProperties+xml"/>
  <Override PartName="/customXml/itemProps22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223"/>
  </p:sldMasterIdLst>
  <p:notesMasterIdLst>
    <p:notesMasterId r:id="rId265"/>
  </p:notesMasterIdLst>
  <p:handoutMasterIdLst>
    <p:handoutMasterId r:id="rId266"/>
  </p:handoutMasterIdLst>
  <p:sldIdLst>
    <p:sldId id="256" r:id="rId224"/>
    <p:sldId id="640" r:id="rId225"/>
    <p:sldId id="620" r:id="rId226"/>
    <p:sldId id="623" r:id="rId227"/>
    <p:sldId id="624" r:id="rId228"/>
    <p:sldId id="618" r:id="rId229"/>
    <p:sldId id="619" r:id="rId230"/>
    <p:sldId id="583" r:id="rId231"/>
    <p:sldId id="642" r:id="rId232"/>
    <p:sldId id="636" r:id="rId233"/>
    <p:sldId id="643" r:id="rId234"/>
    <p:sldId id="654" r:id="rId235"/>
    <p:sldId id="645" r:id="rId236"/>
    <p:sldId id="647" r:id="rId237"/>
    <p:sldId id="646" r:id="rId238"/>
    <p:sldId id="628" r:id="rId239"/>
    <p:sldId id="629" r:id="rId240"/>
    <p:sldId id="630" r:id="rId241"/>
    <p:sldId id="631" r:id="rId242"/>
    <p:sldId id="632" r:id="rId243"/>
    <p:sldId id="633" r:id="rId244"/>
    <p:sldId id="634" r:id="rId245"/>
    <p:sldId id="635" r:id="rId246"/>
    <p:sldId id="617" r:id="rId247"/>
    <p:sldId id="638" r:id="rId248"/>
    <p:sldId id="639" r:id="rId249"/>
    <p:sldId id="649" r:id="rId250"/>
    <p:sldId id="648" r:id="rId251"/>
    <p:sldId id="650" r:id="rId252"/>
    <p:sldId id="651" r:id="rId253"/>
    <p:sldId id="652" r:id="rId254"/>
    <p:sldId id="637" r:id="rId255"/>
    <p:sldId id="627" r:id="rId256"/>
    <p:sldId id="613" r:id="rId257"/>
    <p:sldId id="626" r:id="rId258"/>
    <p:sldId id="590" r:id="rId259"/>
    <p:sldId id="591" r:id="rId260"/>
    <p:sldId id="585" r:id="rId261"/>
    <p:sldId id="592" r:id="rId262"/>
    <p:sldId id="656" r:id="rId263"/>
    <p:sldId id="653" r:id="rId26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yth, Alison" initials="AME" lastIdx="1" clrIdx="0"/>
  <p:cmAuthor id="1" name="Rich Mason" initials="ram" lastIdx="2" clrIdx="1"/>
  <p:cmAuthor id="2" name="newuser" initials="n" lastIdx="1" clrIdx="2"/>
  <p:cmAuthor id="3" name="Zubrow, Alexis" initials="ZA" lastIdx="1" clrIdx="3">
    <p:extLst>
      <p:ext uri="{19B8F6BF-5375-455C-9EA6-DF929625EA0E}">
        <p15:presenceInfo xmlns:p15="http://schemas.microsoft.com/office/powerpoint/2012/main" userId="S-1-5-21-1339303556-449845944-1601390327-258611" providerId="AD"/>
      </p:ext>
    </p:extLst>
  </p:cmAuthor>
  <p:cmAuthor id="4" name="Eyth, Alison" initials="EA" lastIdx="11" clrIdx="4">
    <p:extLst>
      <p:ext uri="{19B8F6BF-5375-455C-9EA6-DF929625EA0E}">
        <p15:presenceInfo xmlns:p15="http://schemas.microsoft.com/office/powerpoint/2012/main" userId="S-1-5-21-1339303556-449845944-1601390327-223308" providerId="AD"/>
      </p:ext>
    </p:extLst>
  </p:cmAuthor>
  <p:cmAuthor id="5" name="Vukovich, Jeffrey" initials="VJ" lastIdx="11" clrIdx="5">
    <p:extLst>
      <p:ext uri="{19B8F6BF-5375-455C-9EA6-DF929625EA0E}">
        <p15:presenceInfo xmlns:p15="http://schemas.microsoft.com/office/powerpoint/2012/main" userId="S-1-5-21-1339303556-449845944-1601390327-3744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28" autoAdjust="0"/>
    <p:restoredTop sz="88925" autoAdjust="0"/>
  </p:normalViewPr>
  <p:slideViewPr>
    <p:cSldViewPr>
      <p:cViewPr varScale="1">
        <p:scale>
          <a:sx n="54" d="100"/>
          <a:sy n="54" d="100"/>
        </p:scale>
        <p:origin x="49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000"/>
    </p:cViewPr>
  </p:sorterViewPr>
  <p:notesViewPr>
    <p:cSldViewPr>
      <p:cViewPr varScale="1">
        <p:scale>
          <a:sx n="60" d="100"/>
          <a:sy n="60" d="100"/>
        </p:scale>
        <p:origin x="-200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191" Type="http://schemas.openxmlformats.org/officeDocument/2006/relationships/customXml" Target="../customXml/item191.xml"/><Relationship Id="rId205" Type="http://schemas.openxmlformats.org/officeDocument/2006/relationships/customXml" Target="../customXml/item205.xml"/><Relationship Id="rId226" Type="http://schemas.openxmlformats.org/officeDocument/2006/relationships/slide" Target="slides/slide3.xml"/><Relationship Id="rId247" Type="http://schemas.openxmlformats.org/officeDocument/2006/relationships/slide" Target="slides/slide24.xml"/><Relationship Id="rId107" Type="http://schemas.openxmlformats.org/officeDocument/2006/relationships/customXml" Target="../customXml/item107.xml"/><Relationship Id="rId268" Type="http://schemas.openxmlformats.org/officeDocument/2006/relationships/presProps" Target="presProps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81" Type="http://schemas.openxmlformats.org/officeDocument/2006/relationships/customXml" Target="../customXml/item181.xml"/><Relationship Id="rId216" Type="http://schemas.openxmlformats.org/officeDocument/2006/relationships/customXml" Target="../customXml/item216.xml"/><Relationship Id="rId237" Type="http://schemas.openxmlformats.org/officeDocument/2006/relationships/slide" Target="slides/slide14.xml"/><Relationship Id="rId258" Type="http://schemas.openxmlformats.org/officeDocument/2006/relationships/slide" Target="slides/slide35.xml"/><Relationship Id="rId22" Type="http://schemas.openxmlformats.org/officeDocument/2006/relationships/customXml" Target="../customXml/item22.xml"/><Relationship Id="rId43" Type="http://schemas.openxmlformats.org/officeDocument/2006/relationships/customXml" Target="../customXml/item43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139" Type="http://schemas.openxmlformats.org/officeDocument/2006/relationships/customXml" Target="../customXml/item139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71" Type="http://schemas.openxmlformats.org/officeDocument/2006/relationships/customXml" Target="../customXml/item171.xml"/><Relationship Id="rId192" Type="http://schemas.openxmlformats.org/officeDocument/2006/relationships/customXml" Target="../customXml/item192.xml"/><Relationship Id="rId206" Type="http://schemas.openxmlformats.org/officeDocument/2006/relationships/customXml" Target="../customXml/item206.xml"/><Relationship Id="rId227" Type="http://schemas.openxmlformats.org/officeDocument/2006/relationships/slide" Target="slides/slide4.xml"/><Relationship Id="rId248" Type="http://schemas.openxmlformats.org/officeDocument/2006/relationships/slide" Target="slides/slide25.xml"/><Relationship Id="rId269" Type="http://schemas.openxmlformats.org/officeDocument/2006/relationships/viewProps" Target="viewProps.xml"/><Relationship Id="rId12" Type="http://schemas.openxmlformats.org/officeDocument/2006/relationships/customXml" Target="../customXml/item12.xml"/><Relationship Id="rId33" Type="http://schemas.openxmlformats.org/officeDocument/2006/relationships/customXml" Target="../customXml/item33.xml"/><Relationship Id="rId108" Type="http://schemas.openxmlformats.org/officeDocument/2006/relationships/customXml" Target="../customXml/item108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5" Type="http://schemas.openxmlformats.org/officeDocument/2006/relationships/customXml" Target="../customXml/item75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61" Type="http://schemas.openxmlformats.org/officeDocument/2006/relationships/customXml" Target="../customXml/item161.xml"/><Relationship Id="rId182" Type="http://schemas.openxmlformats.org/officeDocument/2006/relationships/customXml" Target="../customXml/item182.xml"/><Relationship Id="rId217" Type="http://schemas.openxmlformats.org/officeDocument/2006/relationships/customXml" Target="../customXml/item217.xml"/><Relationship Id="rId6" Type="http://schemas.openxmlformats.org/officeDocument/2006/relationships/customXml" Target="../customXml/item6.xml"/><Relationship Id="rId238" Type="http://schemas.openxmlformats.org/officeDocument/2006/relationships/slide" Target="slides/slide15.xml"/><Relationship Id="rId259" Type="http://schemas.openxmlformats.org/officeDocument/2006/relationships/slide" Target="slides/slide36.xml"/><Relationship Id="rId23" Type="http://schemas.openxmlformats.org/officeDocument/2006/relationships/customXml" Target="../customXml/item23.xml"/><Relationship Id="rId119" Type="http://schemas.openxmlformats.org/officeDocument/2006/relationships/customXml" Target="../customXml/item119.xml"/><Relationship Id="rId270" Type="http://schemas.openxmlformats.org/officeDocument/2006/relationships/theme" Target="theme/theme1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customXml" Target="../customXml/item198.xml"/><Relationship Id="rId172" Type="http://schemas.openxmlformats.org/officeDocument/2006/relationships/customXml" Target="../customXml/item172.xml"/><Relationship Id="rId193" Type="http://schemas.openxmlformats.org/officeDocument/2006/relationships/customXml" Target="../customXml/item193.xml"/><Relationship Id="rId202" Type="http://schemas.openxmlformats.org/officeDocument/2006/relationships/customXml" Target="../customXml/item202.xml"/><Relationship Id="rId207" Type="http://schemas.openxmlformats.org/officeDocument/2006/relationships/customXml" Target="../customXml/item207.xml"/><Relationship Id="rId223" Type="http://schemas.openxmlformats.org/officeDocument/2006/relationships/slideMaster" Target="slideMasters/slideMaster1.xml"/><Relationship Id="rId228" Type="http://schemas.openxmlformats.org/officeDocument/2006/relationships/slide" Target="slides/slide5.xml"/><Relationship Id="rId244" Type="http://schemas.openxmlformats.org/officeDocument/2006/relationships/slide" Target="slides/slide21.xml"/><Relationship Id="rId249" Type="http://schemas.openxmlformats.org/officeDocument/2006/relationships/slide" Target="slides/slide26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260" Type="http://schemas.openxmlformats.org/officeDocument/2006/relationships/slide" Target="slides/slide37.xml"/><Relationship Id="rId265" Type="http://schemas.openxmlformats.org/officeDocument/2006/relationships/notesMaster" Target="notesMasters/notesMaster1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customXml" Target="../customXml/item162.xml"/><Relationship Id="rId183" Type="http://schemas.openxmlformats.org/officeDocument/2006/relationships/customXml" Target="../customXml/item183.xml"/><Relationship Id="rId213" Type="http://schemas.openxmlformats.org/officeDocument/2006/relationships/customXml" Target="../customXml/item213.xml"/><Relationship Id="rId218" Type="http://schemas.openxmlformats.org/officeDocument/2006/relationships/customXml" Target="../customXml/item218.xml"/><Relationship Id="rId234" Type="http://schemas.openxmlformats.org/officeDocument/2006/relationships/slide" Target="slides/slide11.xml"/><Relationship Id="rId239" Type="http://schemas.openxmlformats.org/officeDocument/2006/relationships/slide" Target="slides/slide16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50" Type="http://schemas.openxmlformats.org/officeDocument/2006/relationships/slide" Target="slides/slide27.xml"/><Relationship Id="rId255" Type="http://schemas.openxmlformats.org/officeDocument/2006/relationships/slide" Target="slides/slide32.xml"/><Relationship Id="rId271" Type="http://schemas.openxmlformats.org/officeDocument/2006/relationships/tableStyles" Target="tableStyles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customXml" Target="../customXml/item194.xml"/><Relationship Id="rId199" Type="http://schemas.openxmlformats.org/officeDocument/2006/relationships/customXml" Target="../customXml/item199.xml"/><Relationship Id="rId203" Type="http://schemas.openxmlformats.org/officeDocument/2006/relationships/customXml" Target="../customXml/item203.xml"/><Relationship Id="rId208" Type="http://schemas.openxmlformats.org/officeDocument/2006/relationships/customXml" Target="../customXml/item208.xml"/><Relationship Id="rId229" Type="http://schemas.openxmlformats.org/officeDocument/2006/relationships/slide" Target="slides/slide6.xml"/><Relationship Id="rId19" Type="http://schemas.openxmlformats.org/officeDocument/2006/relationships/customXml" Target="../customXml/item19.xml"/><Relationship Id="rId224" Type="http://schemas.openxmlformats.org/officeDocument/2006/relationships/slide" Target="slides/slide1.xml"/><Relationship Id="rId240" Type="http://schemas.openxmlformats.org/officeDocument/2006/relationships/slide" Target="slides/slide17.xml"/><Relationship Id="rId245" Type="http://schemas.openxmlformats.org/officeDocument/2006/relationships/slide" Target="slides/slide22.xml"/><Relationship Id="rId261" Type="http://schemas.openxmlformats.org/officeDocument/2006/relationships/slide" Target="slides/slide38.xml"/><Relationship Id="rId266" Type="http://schemas.openxmlformats.org/officeDocument/2006/relationships/handoutMaster" Target="handoutMasters/handoutMaster1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189" Type="http://schemas.openxmlformats.org/officeDocument/2006/relationships/customXml" Target="../customXml/item189.xml"/><Relationship Id="rId219" Type="http://schemas.openxmlformats.org/officeDocument/2006/relationships/customXml" Target="../customXml/item219.xml"/><Relationship Id="rId3" Type="http://schemas.openxmlformats.org/officeDocument/2006/relationships/customXml" Target="../customXml/item3.xml"/><Relationship Id="rId214" Type="http://schemas.openxmlformats.org/officeDocument/2006/relationships/customXml" Target="../customXml/item214.xml"/><Relationship Id="rId230" Type="http://schemas.openxmlformats.org/officeDocument/2006/relationships/slide" Target="slides/slide7.xml"/><Relationship Id="rId235" Type="http://schemas.openxmlformats.org/officeDocument/2006/relationships/slide" Target="slides/slide12.xml"/><Relationship Id="rId251" Type="http://schemas.openxmlformats.org/officeDocument/2006/relationships/slide" Target="slides/slide28.xml"/><Relationship Id="rId256" Type="http://schemas.openxmlformats.org/officeDocument/2006/relationships/slide" Target="slides/slide3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79" Type="http://schemas.openxmlformats.org/officeDocument/2006/relationships/customXml" Target="../customXml/item179.xml"/><Relationship Id="rId195" Type="http://schemas.openxmlformats.org/officeDocument/2006/relationships/customXml" Target="../customXml/item195.xml"/><Relationship Id="rId209" Type="http://schemas.openxmlformats.org/officeDocument/2006/relationships/customXml" Target="../customXml/item209.xml"/><Relationship Id="rId190" Type="http://schemas.openxmlformats.org/officeDocument/2006/relationships/customXml" Target="../customXml/item190.xml"/><Relationship Id="rId204" Type="http://schemas.openxmlformats.org/officeDocument/2006/relationships/customXml" Target="../customXml/item204.xml"/><Relationship Id="rId220" Type="http://schemas.openxmlformats.org/officeDocument/2006/relationships/customXml" Target="../customXml/item220.xml"/><Relationship Id="rId225" Type="http://schemas.openxmlformats.org/officeDocument/2006/relationships/slide" Target="slides/slide2.xml"/><Relationship Id="rId241" Type="http://schemas.openxmlformats.org/officeDocument/2006/relationships/slide" Target="slides/slide18.xml"/><Relationship Id="rId246" Type="http://schemas.openxmlformats.org/officeDocument/2006/relationships/slide" Target="slides/slide23.xml"/><Relationship Id="rId267" Type="http://schemas.openxmlformats.org/officeDocument/2006/relationships/commentAuthors" Target="commentAuthor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262" Type="http://schemas.openxmlformats.org/officeDocument/2006/relationships/slide" Target="slides/slide39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customXml" Target="../customXml/item164.xml"/><Relationship Id="rId169" Type="http://schemas.openxmlformats.org/officeDocument/2006/relationships/customXml" Target="../customXml/item169.xml"/><Relationship Id="rId185" Type="http://schemas.openxmlformats.org/officeDocument/2006/relationships/customXml" Target="../customXml/item18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customXml" Target="../customXml/item180.xml"/><Relationship Id="rId210" Type="http://schemas.openxmlformats.org/officeDocument/2006/relationships/customXml" Target="../customXml/item210.xml"/><Relationship Id="rId215" Type="http://schemas.openxmlformats.org/officeDocument/2006/relationships/customXml" Target="../customXml/item215.xml"/><Relationship Id="rId236" Type="http://schemas.openxmlformats.org/officeDocument/2006/relationships/slide" Target="slides/slide13.xml"/><Relationship Id="rId257" Type="http://schemas.openxmlformats.org/officeDocument/2006/relationships/slide" Target="slides/slide34.xml"/><Relationship Id="rId26" Type="http://schemas.openxmlformats.org/officeDocument/2006/relationships/customXml" Target="../customXml/item26.xml"/><Relationship Id="rId231" Type="http://schemas.openxmlformats.org/officeDocument/2006/relationships/slide" Target="slides/slide8.xml"/><Relationship Id="rId252" Type="http://schemas.openxmlformats.org/officeDocument/2006/relationships/slide" Target="slides/slide29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Relationship Id="rId196" Type="http://schemas.openxmlformats.org/officeDocument/2006/relationships/customXml" Target="../customXml/item196.xml"/><Relationship Id="rId200" Type="http://schemas.openxmlformats.org/officeDocument/2006/relationships/customXml" Target="../customXml/item200.xml"/><Relationship Id="rId16" Type="http://schemas.openxmlformats.org/officeDocument/2006/relationships/customXml" Target="../customXml/item16.xml"/><Relationship Id="rId221" Type="http://schemas.openxmlformats.org/officeDocument/2006/relationships/customXml" Target="../customXml/item221.xml"/><Relationship Id="rId242" Type="http://schemas.openxmlformats.org/officeDocument/2006/relationships/slide" Target="slides/slide19.xml"/><Relationship Id="rId263" Type="http://schemas.openxmlformats.org/officeDocument/2006/relationships/slide" Target="slides/slide40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Relationship Id="rId90" Type="http://schemas.openxmlformats.org/officeDocument/2006/relationships/customXml" Target="../customXml/item90.xml"/><Relationship Id="rId165" Type="http://schemas.openxmlformats.org/officeDocument/2006/relationships/customXml" Target="../customXml/item165.xml"/><Relationship Id="rId186" Type="http://schemas.openxmlformats.org/officeDocument/2006/relationships/customXml" Target="../customXml/item186.xml"/><Relationship Id="rId211" Type="http://schemas.openxmlformats.org/officeDocument/2006/relationships/customXml" Target="../customXml/item211.xml"/><Relationship Id="rId232" Type="http://schemas.openxmlformats.org/officeDocument/2006/relationships/slide" Target="slides/slide9.xml"/><Relationship Id="rId253" Type="http://schemas.openxmlformats.org/officeDocument/2006/relationships/slide" Target="slides/slide30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customXml" Target="../customXml/item134.xml"/><Relationship Id="rId80" Type="http://schemas.openxmlformats.org/officeDocument/2006/relationships/customXml" Target="../customXml/item80.xml"/><Relationship Id="rId155" Type="http://schemas.openxmlformats.org/officeDocument/2006/relationships/customXml" Target="../customXml/item155.xml"/><Relationship Id="rId176" Type="http://schemas.openxmlformats.org/officeDocument/2006/relationships/customXml" Target="../customXml/item176.xml"/><Relationship Id="rId197" Type="http://schemas.openxmlformats.org/officeDocument/2006/relationships/customXml" Target="../customXml/item197.xml"/><Relationship Id="rId201" Type="http://schemas.openxmlformats.org/officeDocument/2006/relationships/customXml" Target="../customXml/item201.xml"/><Relationship Id="rId222" Type="http://schemas.openxmlformats.org/officeDocument/2006/relationships/customXml" Target="../customXml/item222.xml"/><Relationship Id="rId243" Type="http://schemas.openxmlformats.org/officeDocument/2006/relationships/slide" Target="slides/slide20.xml"/><Relationship Id="rId264" Type="http://schemas.openxmlformats.org/officeDocument/2006/relationships/slide" Target="slides/slide41.xml"/><Relationship Id="rId17" Type="http://schemas.openxmlformats.org/officeDocument/2006/relationships/customXml" Target="../customXml/item17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24" Type="http://schemas.openxmlformats.org/officeDocument/2006/relationships/customXml" Target="../customXml/item124.xml"/><Relationship Id="rId70" Type="http://schemas.openxmlformats.org/officeDocument/2006/relationships/customXml" Target="../customXml/item70.xml"/><Relationship Id="rId91" Type="http://schemas.openxmlformats.org/officeDocument/2006/relationships/customXml" Target="../customXml/item91.xml"/><Relationship Id="rId145" Type="http://schemas.openxmlformats.org/officeDocument/2006/relationships/customXml" Target="../customXml/item145.xml"/><Relationship Id="rId166" Type="http://schemas.openxmlformats.org/officeDocument/2006/relationships/customXml" Target="../customXml/item166.xml"/><Relationship Id="rId187" Type="http://schemas.openxmlformats.org/officeDocument/2006/relationships/customXml" Target="../customXml/item187.xml"/><Relationship Id="rId1" Type="http://schemas.openxmlformats.org/officeDocument/2006/relationships/customXml" Target="../customXml/item1.xml"/><Relationship Id="rId212" Type="http://schemas.openxmlformats.org/officeDocument/2006/relationships/customXml" Target="../customXml/item212.xml"/><Relationship Id="rId233" Type="http://schemas.openxmlformats.org/officeDocument/2006/relationships/slide" Target="slides/slide10.xml"/><Relationship Id="rId254" Type="http://schemas.openxmlformats.org/officeDocument/2006/relationships/slide" Target="slides/slide31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2" y="0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/>
          <a:lstStyle>
            <a:lvl1pPr algn="r">
              <a:defRPr sz="1200"/>
            </a:lvl1pPr>
          </a:lstStyle>
          <a:p>
            <a:fld id="{7782BE8E-4388-45F4-AC55-867814BF78B0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2" y="8830153"/>
            <a:ext cx="3037523" cy="464662"/>
          </a:xfrm>
          <a:prstGeom prst="rect">
            <a:avLst/>
          </a:prstGeom>
        </p:spPr>
        <p:txBody>
          <a:bodyPr vert="horz" lIns="91330" tIns="45665" rIns="91330" bIns="45665" rtlCol="0" anchor="b"/>
          <a:lstStyle>
            <a:lvl1pPr algn="r">
              <a:defRPr sz="1200"/>
            </a:lvl1pPr>
          </a:lstStyle>
          <a:p>
            <a:fld id="{AB22A806-AAAB-4323-9C5A-E0AE93302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2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E768F8DF-0D6B-466A-A773-FCAEDD85D409}" type="datetimeFigureOut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5" tIns="46588" rIns="93175" bIns="4658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E49FF909-214C-4283-A38D-5D8E6479E6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49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7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VMT and HOTELLING are</a:t>
            </a:r>
            <a:r>
              <a:rPr lang="en-US" baseline="0" dirty="0"/>
              <a:t> temporalized, others aren’t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4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77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</a:t>
            </a:r>
            <a:r>
              <a:rPr lang="en-US"/>
              <a:t> the county specific activity and the grid specific meteorology is used even if using rep counties.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3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1A7C-9249-4A71-B141-E0C675BBDF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40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41A7C-9249-4A71-B141-E0C675BBDFE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82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26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90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F909-214C-4283-A38D-5D8E6479E60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63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7706202" y="6407944"/>
            <a:ext cx="941070" cy="36576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dirty="0"/>
              <a:t>8/14/2017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0" y="6492879"/>
            <a:ext cx="3657600" cy="323015"/>
          </a:xfrm>
        </p:spPr>
        <p:txBody>
          <a:bodyPr/>
          <a:lstStyle>
            <a:lvl1pPr>
              <a:defRPr sz="1000"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4" descr="EPA sea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447" y="162182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91E54-FDBA-45F8-91F6-5708D7EC203B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E3F2-AFAA-4D24-8B99-FEF50B4E69E7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96200" y="6407944"/>
            <a:ext cx="951072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8/14/2017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4800" y="6405153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pic>
        <p:nvPicPr>
          <p:cNvPr id="8" name="Picture 4" descr="EPA se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082" y="157052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2F83-966E-4094-B6DF-D5B25EAF193A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4C6A6-87B3-41A2-A18F-7E4E7206EED7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8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444298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39EC-FA9C-4557-ADEF-16E6D24D8931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A3DEE-D6A2-4108-BF0D-8CD761C1BB4E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48600" y="6407944"/>
            <a:ext cx="798672" cy="3657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8/14/17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733800" y="6407948"/>
            <a:ext cx="4038600" cy="365125"/>
          </a:xfrm>
        </p:spPr>
        <p:txBody>
          <a:bodyPr/>
          <a:lstStyle/>
          <a:p>
            <a:r>
              <a:rPr lang="en-US" dirty="0"/>
              <a:t>USEPA 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DBE3D3F-4CC0-49A9-B7A6-D83A4BA290F6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7F70F5D-DBD7-4E1C-AE9A-5E07E8AC14F9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4" y="6407948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2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D9A2A93-CF92-4B7B-BCF1-09FEFD2E7F45}" type="datetime1">
              <a:rPr lang="en-US" smtClean="0"/>
              <a:pPr/>
              <a:t>2/14/2018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4" y="6407948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8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1C894BD-DCE2-4A96-A9AF-225BBEAC2A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rcao.org/reports/recentstudies2017/A-100/ERG_FinalReport_CRCA100_28Feb2017.pdf" TargetMode="External"/><Relationship Id="rId2" Type="http://schemas.openxmlformats.org/officeDocument/2006/relationships/hyperlink" Target="https://www.epa.gov/sites/production/files/2017-10/documents/denbleyker.pdf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air-emissions-modeling" TargetMode="External"/><Relationship Id="rId2" Type="http://schemas.openxmlformats.org/officeDocument/2006/relationships/hyperlink" Target="https://www.epa.gov/air-emissions-inventories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vibe.cira.colostate.edu/wiki/wiki/9169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285299"/>
            <a:ext cx="8153400" cy="182976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Updates to 2014NEIv2 Onroad Mobile Emissions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124200"/>
            <a:ext cx="8686800" cy="2743200"/>
          </a:xfrm>
        </p:spPr>
        <p:txBody>
          <a:bodyPr>
            <a:normAutofit lnSpcReduction="10000"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December 20, 2017</a:t>
            </a:r>
          </a:p>
          <a:p>
            <a:pPr algn="ctr"/>
            <a:r>
              <a:rPr lang="en-US" dirty="0"/>
              <a:t>Alison Eyth, Laurel Driver, and Jeff Vukovich</a:t>
            </a:r>
          </a:p>
          <a:p>
            <a:pPr algn="ctr"/>
            <a:r>
              <a:rPr lang="en-US" dirty="0"/>
              <a:t>EPA Office of Air Quality Planning and Standards</a:t>
            </a:r>
          </a:p>
          <a:p>
            <a:pPr algn="ctr"/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308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Starting with the 2011NEI, representative counties that would have similar emission factors were selected on the basis of similar:</a:t>
            </a:r>
          </a:p>
          <a:p>
            <a:pPr lvl="1"/>
            <a:r>
              <a:rPr lang="en-US" dirty="0"/>
              <a:t>State, LD fleet age, I/M programs, fuel controls (e.g., low RVP gas in summer), % of ramps, and altitude</a:t>
            </a:r>
          </a:p>
          <a:p>
            <a:r>
              <a:rPr lang="en-US" dirty="0"/>
              <a:t>For 2014NEIv2, the factors of LD fleet age, </a:t>
            </a:r>
            <a:br>
              <a:rPr lang="en-US" dirty="0"/>
            </a:br>
            <a:r>
              <a:rPr lang="en-US" dirty="0"/>
              <a:t>I/M programs, % ramps were reevaluated</a:t>
            </a:r>
          </a:p>
          <a:p>
            <a:pPr lvl="1"/>
            <a:r>
              <a:rPr lang="en-US" dirty="0"/>
              <a:t>The reason for the most changes was the new fleet ages</a:t>
            </a:r>
          </a:p>
          <a:p>
            <a:r>
              <a:rPr lang="en-US" b="1" dirty="0"/>
              <a:t>12 new representative counties were added </a:t>
            </a:r>
            <a:r>
              <a:rPr lang="en-US" dirty="0"/>
              <a:t>in 2014NEIv2 for a total of 303 rep. counties</a:t>
            </a:r>
          </a:p>
          <a:p>
            <a:r>
              <a:rPr lang="en-US" dirty="0"/>
              <a:t>Note: MOVES is run in </a:t>
            </a:r>
            <a:r>
              <a:rPr lang="en-US" i="1" dirty="0"/>
              <a:t>inventory mode </a:t>
            </a:r>
            <a:r>
              <a:rPr lang="en-US" dirty="0"/>
              <a:t>for </a:t>
            </a:r>
            <a:r>
              <a:rPr lang="en-US" i="1" dirty="0"/>
              <a:t>all</a:t>
            </a:r>
            <a:r>
              <a:rPr lang="en-US" dirty="0"/>
              <a:t> counties in AK, HI, PR, and VI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Refinement of Representative Counties</a:t>
            </a:r>
          </a:p>
        </p:txBody>
      </p:sp>
    </p:spTree>
    <p:extLst>
      <p:ext uri="{BB962C8B-B14F-4D97-AF65-F5344CB8AC3E}">
        <p14:creationId xmlns:p14="http://schemas.microsoft.com/office/powerpoint/2010/main" val="274501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VMT Development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9DC8-B33C-7145-9125-54BE67D29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3581400" y="1371600"/>
            <a:ext cx="1676400" cy="228600"/>
          </a:xfrm>
          <a:prstGeom prst="flowChartTermina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2014 NEI VMT </a:t>
            </a:r>
          </a:p>
        </p:txBody>
      </p:sp>
      <p:sp>
        <p:nvSpPr>
          <p:cNvPr id="10" name="Flowchart: Process 9"/>
          <p:cNvSpPr/>
          <p:nvPr/>
        </p:nvSpPr>
        <p:spPr>
          <a:xfrm>
            <a:off x="3848100" y="1933323"/>
            <a:ext cx="1143000" cy="1083915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Use county population data to fill gaps in FHWA data</a:t>
            </a:r>
          </a:p>
        </p:txBody>
      </p:sp>
      <p:sp>
        <p:nvSpPr>
          <p:cNvPr id="11" name="Flowchart: Data 10"/>
          <p:cNvSpPr/>
          <p:nvPr/>
        </p:nvSpPr>
        <p:spPr>
          <a:xfrm>
            <a:off x="1242032" y="3647628"/>
            <a:ext cx="1845834" cy="789809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FHWA fractions (VM4) vehicle type by road type </a:t>
            </a:r>
          </a:p>
        </p:txBody>
      </p:sp>
      <p:sp>
        <p:nvSpPr>
          <p:cNvPr id="12" name="Flowchart: Data 11"/>
          <p:cNvSpPr/>
          <p:nvPr/>
        </p:nvSpPr>
        <p:spPr>
          <a:xfrm>
            <a:off x="1298489" y="2736671"/>
            <a:ext cx="1825713" cy="731002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County population data from U.S. Census</a:t>
            </a:r>
          </a:p>
        </p:txBody>
      </p:sp>
      <p:sp>
        <p:nvSpPr>
          <p:cNvPr id="13" name="Flowchart: Data 12"/>
          <p:cNvSpPr/>
          <p:nvPr/>
        </p:nvSpPr>
        <p:spPr>
          <a:xfrm>
            <a:off x="1109435" y="4647931"/>
            <a:ext cx="1847127" cy="685800"/>
          </a:xfrm>
          <a:prstGeom prst="flowChartInputOutp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IHS 2014 vehicle pop data</a:t>
            </a:r>
            <a:endParaRPr lang="en-US" sz="1050" strike="sngStrike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stCxn id="11" idx="5"/>
            <a:endCxn id="39" idx="1"/>
          </p:cNvCxnSpPr>
          <p:nvPr/>
        </p:nvCxnSpPr>
        <p:spPr>
          <a:xfrm flipV="1">
            <a:off x="2903285" y="3630514"/>
            <a:ext cx="944817" cy="41201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10" idx="0"/>
          </p:cNvCxnSpPr>
          <p:nvPr/>
        </p:nvCxnSpPr>
        <p:spPr>
          <a:xfrm>
            <a:off x="4419600" y="1600202"/>
            <a:ext cx="0" cy="33312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5"/>
            <a:endCxn id="10" idx="1"/>
          </p:cNvCxnSpPr>
          <p:nvPr/>
        </p:nvCxnSpPr>
        <p:spPr>
          <a:xfrm flipV="1">
            <a:off x="2941631" y="2475281"/>
            <a:ext cx="906471" cy="6268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lowchart: Document 23"/>
          <p:cNvSpPr/>
          <p:nvPr/>
        </p:nvSpPr>
        <p:spPr>
          <a:xfrm>
            <a:off x="6096000" y="1943749"/>
            <a:ext cx="1219200" cy="1040155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VMT by county and road type</a:t>
            </a:r>
          </a:p>
        </p:txBody>
      </p:sp>
      <p:cxnSp>
        <p:nvCxnSpPr>
          <p:cNvPr id="26" name="Straight Arrow Connector 25"/>
          <p:cNvCxnSpPr>
            <a:stCxn id="10" idx="3"/>
            <a:endCxn id="24" idx="1"/>
          </p:cNvCxnSpPr>
          <p:nvPr/>
        </p:nvCxnSpPr>
        <p:spPr>
          <a:xfrm flipV="1">
            <a:off x="4991100" y="2463825"/>
            <a:ext cx="1104900" cy="114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lowchart: Data 33"/>
          <p:cNvSpPr/>
          <p:nvPr/>
        </p:nvSpPr>
        <p:spPr>
          <a:xfrm>
            <a:off x="1447800" y="1744801"/>
            <a:ext cx="1752600" cy="822931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County-level VMT (VM2) from FHWA by road type</a:t>
            </a:r>
          </a:p>
        </p:txBody>
      </p:sp>
      <p:cxnSp>
        <p:nvCxnSpPr>
          <p:cNvPr id="1028" name="Straight Arrow Connector 1027"/>
          <p:cNvCxnSpPr>
            <a:stCxn id="34" idx="5"/>
            <a:endCxn id="10" idx="1"/>
          </p:cNvCxnSpPr>
          <p:nvPr/>
        </p:nvCxnSpPr>
        <p:spPr>
          <a:xfrm>
            <a:off x="3025140" y="2156265"/>
            <a:ext cx="822960" cy="3190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>
            <a:off x="3848100" y="3218252"/>
            <a:ext cx="1143000" cy="824523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Allocate VMT by road type to HPMS vehicle types </a:t>
            </a:r>
          </a:p>
        </p:txBody>
      </p:sp>
      <p:sp>
        <p:nvSpPr>
          <p:cNvPr id="1033" name="TextBox 1032"/>
          <p:cNvSpPr txBox="1"/>
          <p:nvPr/>
        </p:nvSpPr>
        <p:spPr>
          <a:xfrm>
            <a:off x="1298487" y="1437024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Data used:</a:t>
            </a:r>
          </a:p>
        </p:txBody>
      </p:sp>
      <p:cxnSp>
        <p:nvCxnSpPr>
          <p:cNvPr id="1038" name="Straight Arrow Connector 1037"/>
          <p:cNvCxnSpPr>
            <a:stCxn id="10" idx="2"/>
            <a:endCxn id="39" idx="0"/>
          </p:cNvCxnSpPr>
          <p:nvPr/>
        </p:nvCxnSpPr>
        <p:spPr>
          <a:xfrm>
            <a:off x="4419600" y="3017236"/>
            <a:ext cx="0" cy="2010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Flowchart: Document 58"/>
          <p:cNvSpPr/>
          <p:nvPr/>
        </p:nvSpPr>
        <p:spPr>
          <a:xfrm>
            <a:off x="6096000" y="3074313"/>
            <a:ext cx="1219200" cy="1075834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VMT by county, road type, and HPMS vehicle type</a:t>
            </a:r>
          </a:p>
        </p:txBody>
      </p:sp>
      <p:cxnSp>
        <p:nvCxnSpPr>
          <p:cNvPr id="1049" name="Straight Arrow Connector 1048"/>
          <p:cNvCxnSpPr>
            <a:stCxn id="39" idx="3"/>
            <a:endCxn id="59" idx="1"/>
          </p:cNvCxnSpPr>
          <p:nvPr/>
        </p:nvCxnSpPr>
        <p:spPr>
          <a:xfrm flipV="1">
            <a:off x="4991100" y="3612230"/>
            <a:ext cx="1104900" cy="1828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Flowchart: Process 67"/>
          <p:cNvSpPr/>
          <p:nvPr/>
        </p:nvSpPr>
        <p:spPr>
          <a:xfrm>
            <a:off x="3848100" y="4355201"/>
            <a:ext cx="1214532" cy="934150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Distribute VMT to MOVES vehicle types</a:t>
            </a:r>
          </a:p>
        </p:txBody>
      </p:sp>
      <p:sp>
        <p:nvSpPr>
          <p:cNvPr id="69" name="Flowchart: Process 68"/>
          <p:cNvSpPr/>
          <p:nvPr/>
        </p:nvSpPr>
        <p:spPr>
          <a:xfrm>
            <a:off x="3848100" y="5529474"/>
            <a:ext cx="1231894" cy="1023726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Distribute VMT to MOVES fuel types and road types</a:t>
            </a:r>
          </a:p>
        </p:txBody>
      </p:sp>
      <p:sp>
        <p:nvSpPr>
          <p:cNvPr id="80" name="Flowchart: Document 79"/>
          <p:cNvSpPr/>
          <p:nvPr/>
        </p:nvSpPr>
        <p:spPr>
          <a:xfrm>
            <a:off x="6102752" y="4213517"/>
            <a:ext cx="1219200" cy="1075834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VMT by county, road type, and MOVES vehicle type</a:t>
            </a:r>
          </a:p>
        </p:txBody>
      </p:sp>
      <p:sp>
        <p:nvSpPr>
          <p:cNvPr id="81" name="Flowchart: Document 80"/>
          <p:cNvSpPr/>
          <p:nvPr/>
        </p:nvSpPr>
        <p:spPr>
          <a:xfrm>
            <a:off x="6102752" y="5406803"/>
            <a:ext cx="1219200" cy="1075834"/>
          </a:xfrm>
          <a:prstGeom prst="flowChart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VMT by county, MOVES road type, vehicle type, and fuel type</a:t>
            </a:r>
          </a:p>
        </p:txBody>
      </p:sp>
      <p:cxnSp>
        <p:nvCxnSpPr>
          <p:cNvPr id="56" name="Straight Arrow Connector 55"/>
          <p:cNvCxnSpPr>
            <a:stCxn id="13" idx="5"/>
            <a:endCxn id="68" idx="1"/>
          </p:cNvCxnSpPr>
          <p:nvPr/>
        </p:nvCxnSpPr>
        <p:spPr>
          <a:xfrm flipV="1">
            <a:off x="2771849" y="4822278"/>
            <a:ext cx="1076253" cy="1685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39" idx="2"/>
          </p:cNvCxnSpPr>
          <p:nvPr/>
        </p:nvCxnSpPr>
        <p:spPr>
          <a:xfrm>
            <a:off x="4419600" y="4042773"/>
            <a:ext cx="0" cy="312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0" idx="5"/>
            <a:endCxn id="69" idx="1"/>
          </p:cNvCxnSpPr>
          <p:nvPr/>
        </p:nvCxnSpPr>
        <p:spPr>
          <a:xfrm>
            <a:off x="2771849" y="5887125"/>
            <a:ext cx="1076251" cy="15421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endCxn id="80" idx="1"/>
          </p:cNvCxnSpPr>
          <p:nvPr/>
        </p:nvCxnSpPr>
        <p:spPr>
          <a:xfrm flipV="1">
            <a:off x="5055320" y="4751434"/>
            <a:ext cx="1047432" cy="178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5078277" y="5811834"/>
            <a:ext cx="10177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>
            <a:off x="4452474" y="5273033"/>
            <a:ext cx="2007" cy="2564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stCxn id="24" idx="2"/>
            <a:endCxn id="59" idx="0"/>
          </p:cNvCxnSpPr>
          <p:nvPr/>
        </p:nvCxnSpPr>
        <p:spPr>
          <a:xfrm>
            <a:off x="6705600" y="2915138"/>
            <a:ext cx="0" cy="1591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80" idx="0"/>
          </p:cNvCxnSpPr>
          <p:nvPr/>
        </p:nvCxnSpPr>
        <p:spPr>
          <a:xfrm>
            <a:off x="6705600" y="3962400"/>
            <a:ext cx="6752" cy="251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20383" y="5163792"/>
            <a:ext cx="6752" cy="251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Data 39"/>
          <p:cNvSpPr/>
          <p:nvPr/>
        </p:nvSpPr>
        <p:spPr>
          <a:xfrm>
            <a:off x="1109435" y="5544225"/>
            <a:ext cx="1847127" cy="685800"/>
          </a:xfrm>
          <a:prstGeom prst="flowChartInputOutp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IHS 2014 fuel splits by source type</a:t>
            </a:r>
            <a:endParaRPr lang="en-US" sz="1050" strike="sngStrik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2"/>
            <a:ext cx="8229600" cy="4690868"/>
          </a:xfrm>
        </p:spPr>
        <p:txBody>
          <a:bodyPr>
            <a:normAutofit fontScale="92500"/>
          </a:bodyPr>
          <a:lstStyle/>
          <a:p>
            <a:r>
              <a:rPr lang="en-US" dirty="0"/>
              <a:t>Total LD and total HD VMT did not change much in v2</a:t>
            </a:r>
          </a:p>
          <a:p>
            <a:pPr lvl="1"/>
            <a:r>
              <a:rPr lang="en-US" dirty="0"/>
              <a:t>Newly submitted data (or acceptance of EPA data)</a:t>
            </a:r>
          </a:p>
          <a:p>
            <a:pPr lvl="1"/>
            <a:r>
              <a:rPr lang="en-US" dirty="0"/>
              <a:t>Bus VMT dropped about 5% as a result of QA</a:t>
            </a:r>
          </a:p>
          <a:p>
            <a:r>
              <a:rPr lang="en-US" dirty="0"/>
              <a:t>The allocation of the county-level FHWA VMT to the MOVES source types was updated according to the source type populations in the IHS data</a:t>
            </a:r>
          </a:p>
          <a:p>
            <a:pPr lvl="1"/>
            <a:r>
              <a:rPr lang="en-US" dirty="0"/>
              <a:t>For medium to heavy duty vehicles, the representativeness of the IHS distributions for each source type were taken into account in this process</a:t>
            </a:r>
          </a:p>
          <a:p>
            <a:pPr lvl="1"/>
            <a:r>
              <a:rPr lang="en-US" dirty="0"/>
              <a:t>Long-haul combination truck VMT was not changed from v1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Overall changes in VMT/Hoteling</a:t>
            </a:r>
          </a:p>
        </p:txBody>
      </p:sp>
    </p:spTree>
    <p:extLst>
      <p:ext uri="{BB962C8B-B14F-4D97-AF65-F5344CB8AC3E}">
        <p14:creationId xmlns:p14="http://schemas.microsoft.com/office/powerpoint/2010/main" val="149344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528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Light-Duty Source Type VPOP/</a:t>
            </a:r>
            <a:br>
              <a:rPr lang="en-US" dirty="0"/>
            </a:br>
            <a:r>
              <a:rPr lang="en-US" dirty="0"/>
              <a:t>VMT Allocation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1"/>
            <a:ext cx="8860632" cy="4495800"/>
          </a:xfrm>
        </p:spPr>
        <p:txBody>
          <a:bodyPr>
            <a:normAutofit fontScale="85000" lnSpcReduction="10000"/>
          </a:bodyPr>
          <a:lstStyle/>
          <a:p>
            <a:pPr marL="505206" lvl="1" indent="-342900"/>
            <a:r>
              <a:rPr lang="en-US" sz="3000" dirty="0"/>
              <a:t>2014 IHS VPOP data was used to allocate VMT from HPMS vehicle types MOVES source types</a:t>
            </a:r>
          </a:p>
          <a:p>
            <a:pPr marL="505206" lvl="1" indent="-342900"/>
            <a:r>
              <a:rPr lang="en-US" sz="3000" dirty="0"/>
              <a:t>For Light-Duty cars and trucks</a:t>
            </a:r>
          </a:p>
          <a:p>
            <a:pPr marL="916686" lvl="2" indent="-342900"/>
            <a:r>
              <a:rPr lang="en-US" sz="2600" dirty="0"/>
              <a:t>County-level fractions were developed for each MOVES source type within each HPMS vehicle category </a:t>
            </a:r>
          </a:p>
          <a:p>
            <a:pPr marL="1085850" lvl="3" indent="0">
              <a:buNone/>
            </a:pPr>
            <a:r>
              <a:rPr lang="en-US" sz="2500" i="1" dirty="0"/>
              <a:t>County level fraction (21) = POP</a:t>
            </a:r>
            <a:r>
              <a:rPr lang="en-US" sz="2500" i="1" baseline="-25000" dirty="0"/>
              <a:t>21</a:t>
            </a:r>
            <a:r>
              <a:rPr lang="en-US" sz="2500" i="1" dirty="0"/>
              <a:t>/(POP</a:t>
            </a:r>
            <a:r>
              <a:rPr lang="en-US" sz="2500" i="1" baseline="-25000" dirty="0"/>
              <a:t>21</a:t>
            </a:r>
            <a:r>
              <a:rPr lang="en-US" sz="2500" i="1" dirty="0"/>
              <a:t> + POP</a:t>
            </a:r>
            <a:r>
              <a:rPr lang="en-US" sz="2500" i="1" baseline="-25000" dirty="0"/>
              <a:t>31</a:t>
            </a:r>
            <a:r>
              <a:rPr lang="en-US" sz="2500" i="1" dirty="0"/>
              <a:t> + POP</a:t>
            </a:r>
            <a:r>
              <a:rPr lang="en-US" sz="2500" i="1" baseline="-25000" dirty="0"/>
              <a:t>32</a:t>
            </a:r>
            <a:r>
              <a:rPr lang="en-US" sz="2500" i="1" dirty="0"/>
              <a:t>)</a:t>
            </a:r>
          </a:p>
          <a:p>
            <a:pPr marL="1085850" lvl="3" indent="0">
              <a:buNone/>
            </a:pPr>
            <a:r>
              <a:rPr lang="en-US" sz="2200" dirty="0"/>
              <a:t>where 21=passenger car, 31=passenger truck, 32=light commercial truck</a:t>
            </a:r>
          </a:p>
          <a:p>
            <a:pPr marL="916686" lvl="2" indent="-342900"/>
            <a:r>
              <a:rPr lang="en-US" sz="2600" dirty="0"/>
              <a:t>County-level </a:t>
            </a:r>
            <a:r>
              <a:rPr lang="en-US" sz="2600" b="1" dirty="0"/>
              <a:t>VMT</a:t>
            </a:r>
            <a:r>
              <a:rPr lang="en-US" sz="2600" dirty="0"/>
              <a:t> by HPMS vehicle type was also multiplied by the MOVES source type fraction</a:t>
            </a:r>
          </a:p>
          <a:p>
            <a:pPr marL="916686" lvl="2" indent="-342900"/>
            <a:r>
              <a:rPr lang="en-US" sz="2600" dirty="0"/>
              <a:t>States with higher than average passenger car fractions in v1 tend to have higher passenger truck fractions in v2</a:t>
            </a:r>
          </a:p>
          <a:p>
            <a:pPr marL="336042" lvl="1" indent="0">
              <a:buNone/>
            </a:pPr>
            <a:endParaRPr lang="en-US" sz="2800" dirty="0"/>
          </a:p>
          <a:p>
            <a:pPr marL="400050" lvl="2" indent="0">
              <a:buNone/>
            </a:pPr>
            <a:endParaRPr lang="en-US" sz="2800" dirty="0"/>
          </a:p>
          <a:p>
            <a:pPr marL="342900" lvl="1" indent="-342900">
              <a:buFont typeface="Arial"/>
              <a:buChar char="•"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9DC8-B33C-7145-9125-54BE67D29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061" y="1480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Impact of Light-duty reallocation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135"/>
            <a:ext cx="4572000" cy="2704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8" y="4235542"/>
            <a:ext cx="4572000" cy="2692663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1" y="1291036"/>
            <a:ext cx="4446873" cy="263032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76" y="4272693"/>
            <a:ext cx="4508920" cy="2655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36" y="1114668"/>
            <a:ext cx="404715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Passenger cars as % of light-duty in v2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3895566"/>
            <a:ext cx="32247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Percent change in passenger cars </a:t>
            </a:r>
            <a:br>
              <a:rPr lang="en-US" sz="1400" dirty="0"/>
            </a:br>
            <a:r>
              <a:rPr lang="en-US" sz="1400" dirty="0"/>
              <a:t>as %  of light-duty (v2-v1)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61836" y="3816343"/>
            <a:ext cx="37963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Percent change in light commercial trucks as % of light-duty (v2-v1)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06240" y="1161478"/>
            <a:ext cx="4953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Light commercial trucks as % of light-duty in v2</a:t>
            </a:r>
          </a:p>
        </p:txBody>
      </p:sp>
    </p:spTree>
    <p:extLst>
      <p:ext uri="{BB962C8B-B14F-4D97-AF65-F5344CB8AC3E}">
        <p14:creationId xmlns:p14="http://schemas.microsoft.com/office/powerpoint/2010/main" val="410936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676400"/>
            <a:ext cx="8458200" cy="4343401"/>
          </a:xfrm>
        </p:spPr>
        <p:txBody>
          <a:bodyPr>
            <a:normAutofit/>
          </a:bodyPr>
          <a:lstStyle/>
          <a:p>
            <a:r>
              <a:rPr lang="en-US" sz="2400" dirty="0"/>
              <a:t>Combo-truck VMT unchanged from 2014 v1 but hoteling hours adjusted down in areas where hoteling hours were much higher than available spaces could support</a:t>
            </a:r>
          </a:p>
          <a:p>
            <a:r>
              <a:rPr lang="en-US" sz="2400" dirty="0"/>
              <a:t>Heavy-duty VMT/VPOP (miles/vehicle) ratios in submitted data were reviewed and found to be unrealistic in some states for some source types</a:t>
            </a:r>
          </a:p>
          <a:p>
            <a:pPr lvl="1"/>
            <a:r>
              <a:rPr lang="en-US" sz="2000" dirty="0"/>
              <a:t>VPOP should be reflect of the vehicles in the area, so that off-roadway emissions (parking, etc) can be computed</a:t>
            </a:r>
          </a:p>
          <a:p>
            <a:pPr lvl="1"/>
            <a:r>
              <a:rPr lang="en-US" sz="2000" dirty="0"/>
              <a:t>Some states approved used of EPA default data for problematic source types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Heavy-duty VMT/VPOP changes</a:t>
            </a:r>
          </a:p>
        </p:txBody>
      </p:sp>
    </p:spTree>
    <p:extLst>
      <p:ext uri="{BB962C8B-B14F-4D97-AF65-F5344CB8AC3E}">
        <p14:creationId xmlns:p14="http://schemas.microsoft.com/office/powerpoint/2010/main" val="759745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Input Data Updates from the CRC A-100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7"/>
            <a:ext cx="8784432" cy="4987515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400" dirty="0"/>
              <a:t>Sponsored by the Coordinating Research Council (CRC)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Main data source: </a:t>
            </a:r>
            <a:r>
              <a:rPr lang="en-US" sz="2400" dirty="0" err="1"/>
              <a:t>StreetLight</a:t>
            </a:r>
            <a:r>
              <a:rPr lang="en-US" sz="2400" dirty="0"/>
              <a:t> Data, Inc.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5 Billion observations over continental U.S.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Passenger cars, commercial truck fleet management systems</a:t>
            </a:r>
            <a:endParaRPr lang="en-US" sz="1800" dirty="0"/>
          </a:p>
          <a:p>
            <a:pPr lvl="1">
              <a:spcBef>
                <a:spcPts val="600"/>
              </a:spcBef>
            </a:pPr>
            <a:r>
              <a:rPr lang="en-US" sz="2000" dirty="0"/>
              <a:t>Sub-minute level data for 12 consecutive months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Grouped by light-duty (LD), medium-duty (MD), and heavy-duty (HD); no car/truck split or age info available for LD vehicles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5m spatial precision, 16 speed bins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Used data to derive 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VMT temporal distributions for MOVES and SMOKE temporal profiles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Road type distributions supplemental to those from FHWA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Speed distributions for MOVES plus speed inputs to SMOKE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Populating all speed bins by road type, month, day, hour, vehicle type was a challenge outside of urban areas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 lvl="1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9DC8-B33C-7145-9125-54BE67D29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CRC A-100 Geographic Scale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388" y="1572000"/>
            <a:ext cx="4398644" cy="277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28" y="1559346"/>
            <a:ext cx="4429460" cy="2784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743422"/>
            <a:ext cx="3907632" cy="65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18,644,352 road segments over </a:t>
            </a:r>
            <a:br>
              <a:rPr lang="en-US" dirty="0"/>
            </a:br>
            <a:r>
              <a:rPr lang="en-US" dirty="0"/>
              <a:t>the Continental U.S.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7041" y="4695811"/>
            <a:ext cx="385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3,601 polygons of urban areas / clusters from the U.S. Census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6541" y="5733393"/>
            <a:ext cx="380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CRC A-100 plots courtesy ERG</a:t>
            </a:r>
          </a:p>
        </p:txBody>
      </p:sp>
    </p:spTree>
    <p:extLst>
      <p:ext uri="{BB962C8B-B14F-4D97-AF65-F5344CB8AC3E}">
        <p14:creationId xmlns:p14="http://schemas.microsoft.com/office/powerpoint/2010/main" val="3058671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249015"/>
            <a:ext cx="7620000" cy="337246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en-US" dirty="0"/>
              <a:t>Example of Passenger Vehicles on  Urban Unrestricted Roads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Groups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35" y="1501363"/>
            <a:ext cx="6486862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60" y="2307117"/>
            <a:ext cx="20585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Counties for</a:t>
            </a:r>
          </a:p>
          <a:p>
            <a:r>
              <a:rPr lang="en-US" dirty="0"/>
              <a:t>which MOVES </a:t>
            </a:r>
          </a:p>
          <a:p>
            <a:r>
              <a:rPr lang="en-US" dirty="0"/>
              <a:t>inputs could be </a:t>
            </a:r>
          </a:p>
          <a:p>
            <a:r>
              <a:rPr lang="en-US" dirty="0"/>
              <a:t>populated </a:t>
            </a:r>
            <a:br>
              <a:rPr lang="en-US" dirty="0"/>
            </a:br>
            <a:r>
              <a:rPr lang="en-US" dirty="0"/>
              <a:t>shown in red;</a:t>
            </a:r>
          </a:p>
          <a:p>
            <a:r>
              <a:rPr lang="en-US" dirty="0"/>
              <a:t>others are based</a:t>
            </a:r>
          </a:p>
          <a:p>
            <a:r>
              <a:rPr lang="en-US" dirty="0"/>
              <a:t>on data for </a:t>
            </a:r>
          </a:p>
          <a:p>
            <a:r>
              <a:rPr lang="en-US" dirty="0"/>
              <a:t>the region and </a:t>
            </a:r>
          </a:p>
          <a:p>
            <a:r>
              <a:rPr lang="en-US" dirty="0"/>
              <a:t>urban/rural</a:t>
            </a:r>
          </a:p>
        </p:txBody>
      </p:sp>
    </p:spTree>
    <p:extLst>
      <p:ext uri="{BB962C8B-B14F-4D97-AF65-F5344CB8AC3E}">
        <p14:creationId xmlns:p14="http://schemas.microsoft.com/office/powerpoint/2010/main" val="1235626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8950" y="1295400"/>
            <a:ext cx="8555832" cy="2404870"/>
          </a:xfrm>
        </p:spPr>
        <p:txBody>
          <a:bodyPr>
            <a:normAutofit/>
          </a:bodyPr>
          <a:lstStyle/>
          <a:p>
            <a:r>
              <a:rPr lang="en-US" sz="2400" dirty="0"/>
              <a:t>ERG compared Atlanta, Chicago, and Las Vegas</a:t>
            </a:r>
          </a:p>
          <a:p>
            <a:r>
              <a:rPr lang="en-US" sz="2400" dirty="0"/>
              <a:t>Patterns differed by city and from MOVES defaults</a:t>
            </a:r>
          </a:p>
          <a:p>
            <a:pPr lvl="1"/>
            <a:r>
              <a:rPr lang="en-US" sz="2000" dirty="0"/>
              <a:t>Weekday patterns for passenger vehicles on urban restricted roads (highways) and unrestricted local roads shown below</a:t>
            </a:r>
          </a:p>
          <a:p>
            <a:pPr lvl="1"/>
            <a:r>
              <a:rPr lang="en-US" sz="2000" dirty="0"/>
              <a:t>Note scales differ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Results by City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8610"/>
            <a:ext cx="5189682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682" y="3208612"/>
            <a:ext cx="5225916" cy="306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23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convey the changes in input data for the 2014 NEI v2 </a:t>
            </a:r>
            <a:r>
              <a:rPr lang="en-US" dirty="0" err="1"/>
              <a:t>onroad</a:t>
            </a:r>
            <a:r>
              <a:rPr lang="en-US" dirty="0"/>
              <a:t> mobile sources</a:t>
            </a:r>
          </a:p>
          <a:p>
            <a:r>
              <a:rPr lang="en-US" dirty="0"/>
              <a:t>Summarize the changes in the 2014NEIv2 </a:t>
            </a:r>
            <a:r>
              <a:rPr lang="en-US" dirty="0" err="1"/>
              <a:t>onroad</a:t>
            </a:r>
            <a:r>
              <a:rPr lang="en-US" dirty="0"/>
              <a:t> emissions compared to 2014v1</a:t>
            </a:r>
          </a:p>
          <a:p>
            <a:r>
              <a:rPr lang="en-US" dirty="0"/>
              <a:t>Provide pointers for additional information</a:t>
            </a:r>
          </a:p>
          <a:p>
            <a:r>
              <a:rPr lang="en-US" dirty="0"/>
              <a:t>Discuss next steps after 2014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150403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by Vehicle Type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00" y="3316381"/>
            <a:ext cx="5031320" cy="295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370216"/>
            <a:ext cx="4876800" cy="285193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45745" y="1452085"/>
            <a:ext cx="8555832" cy="24048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Found speed differences between LD, MD, and HD</a:t>
            </a:r>
          </a:p>
          <a:p>
            <a:pPr lvl="1"/>
            <a:r>
              <a:rPr lang="en-US" sz="2000" dirty="0"/>
              <a:t>MD/HD speeds higher than LD in many cases</a:t>
            </a:r>
          </a:p>
          <a:p>
            <a:pPr lvl="1"/>
            <a:r>
              <a:rPr lang="en-US" sz="2000" dirty="0"/>
              <a:t>Different areas have different patterns esp. on interstates</a:t>
            </a:r>
          </a:p>
          <a:p>
            <a:r>
              <a:rPr lang="en-US" sz="2400" dirty="0"/>
              <a:t>Chicago examples shown below – note scales differ</a:t>
            </a:r>
          </a:p>
        </p:txBody>
      </p:sp>
    </p:spTree>
    <p:extLst>
      <p:ext uri="{BB962C8B-B14F-4D97-AF65-F5344CB8AC3E}">
        <p14:creationId xmlns:p14="http://schemas.microsoft.com/office/powerpoint/2010/main" val="3231840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37848" y="4381150"/>
            <a:ext cx="3948952" cy="19327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Note the differences in patterns weekdays vs weekends and LD/MD/HD</a:t>
            </a:r>
          </a:p>
          <a:p>
            <a:r>
              <a:rPr lang="en-US" dirty="0"/>
              <a:t>Data put into formats to support MOVES (weekday/weekend) and SMOKE (day-specific)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Hour VMT Distributions by </a:t>
            </a:r>
            <a:br>
              <a:rPr lang="en-US" dirty="0"/>
            </a:br>
            <a:r>
              <a:rPr lang="en-US" dirty="0"/>
              <a:t>Vehicle Type – Chicago example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824"/>
            <a:ext cx="5105400" cy="2963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2" y="1455740"/>
            <a:ext cx="4867275" cy="286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11" y="4194505"/>
            <a:ext cx="452717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3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35223"/>
            <a:ext cx="8248254" cy="72847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A-100 data was prepared into MOVES </a:t>
            </a:r>
            <a:r>
              <a:rPr lang="en-US" dirty="0" err="1"/>
              <a:t>dayVMTFraction</a:t>
            </a:r>
            <a:r>
              <a:rPr lang="en-US" dirty="0"/>
              <a:t>  and SMOKE day-of-week temporal profiles (SMOKE shown here)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Week Temporal Profiles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3" y="2035531"/>
            <a:ext cx="4203543" cy="2530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3" y="4295587"/>
            <a:ext cx="4203543" cy="2530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38" y="2051250"/>
            <a:ext cx="4037963" cy="2431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82" y="4266021"/>
            <a:ext cx="4075272" cy="24536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5226" y="4337844"/>
            <a:ext cx="312938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Urban GA combination trucks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1364" y="2135518"/>
            <a:ext cx="23759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RURAL GA LD vehicles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59710" y="2117946"/>
            <a:ext cx="23198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Urban GA LD vehicles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0117" y="4359493"/>
            <a:ext cx="22156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Urban GA MD trucks</a:t>
            </a:r>
          </a:p>
        </p:txBody>
      </p:sp>
    </p:spTree>
    <p:extLst>
      <p:ext uri="{BB962C8B-B14F-4D97-AF65-F5344CB8AC3E}">
        <p14:creationId xmlns:p14="http://schemas.microsoft.com/office/powerpoint/2010/main" val="3747913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3"/>
            <a:ext cx="8190072" cy="88086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MOVES, the day type VMT fraction input is allowed to vary not by month, road type and vehicle type (July shown here)</a:t>
            </a:r>
          </a:p>
          <a:p>
            <a:pPr lvl="1"/>
            <a:r>
              <a:rPr lang="en-US" dirty="0"/>
              <a:t>Note some differences by area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Weekday / Weekend VMT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3373"/>
            <a:ext cx="5472113" cy="321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113" y="2700034"/>
            <a:ext cx="5423199" cy="319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8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813316"/>
              </p:ext>
            </p:extLst>
          </p:nvPr>
        </p:nvGraphicFramePr>
        <p:xfrm>
          <a:off x="409359" y="1741711"/>
          <a:ext cx="8229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5128">
                  <a:extLst>
                    <a:ext uri="{9D8B030D-6E8A-4147-A177-3AD203B41FA5}">
                      <a16:colId xmlns:a16="http://schemas.microsoft.com/office/drawing/2014/main" val="1096441062"/>
                    </a:ext>
                  </a:extLst>
                </a:gridCol>
                <a:gridCol w="5294472">
                  <a:extLst>
                    <a:ext uri="{9D8B030D-6E8A-4147-A177-3AD203B41FA5}">
                      <a16:colId xmlns:a16="http://schemas.microsoft.com/office/drawing/2014/main" val="1841334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CDB Table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content for 2014 NEI v2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37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avft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IHS data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9189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avgspeeddistribution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CRC A-100 study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0513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dayvmtfraction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CRC A-100 study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63896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fuelformulation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Based on EPA estimates for each county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– updated with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refinery data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9867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fuelsupply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Based on EPA estimates for each county – updated with 2014 refinery data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98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fuelusagefraction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MOVES2014a default E85 usage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9162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hotellingactivitydistribution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MOVES2014a default APU vs. Main Engine fractions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881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hotellinghours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EPA estimates of hoteling based on 2014 long-haul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combination truck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VMT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6512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hourvmtfraction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CRC A-100 study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6344328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Table Contents 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2305" y="1372379"/>
            <a:ext cx="743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Tables not listed on this or next slide are empty by default</a:t>
            </a:r>
          </a:p>
        </p:txBody>
      </p:sp>
    </p:spTree>
    <p:extLst>
      <p:ext uri="{BB962C8B-B14F-4D97-AF65-F5344CB8AC3E}">
        <p14:creationId xmlns:p14="http://schemas.microsoft.com/office/powerpoint/2010/main" val="2125425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726742"/>
              </p:ext>
            </p:extLst>
          </p:nvPr>
        </p:nvGraphicFramePr>
        <p:xfrm>
          <a:off x="417672" y="1553433"/>
          <a:ext cx="8229600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09644106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18413347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CDB Table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Default content for 2014 NEI v2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37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imcoverage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NEI v1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6701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monthvmtfraction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NEI v1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9446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roadtype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NEI v1 (ramp fraction of 0.08 is default value if table empty)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68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roadtypedistribution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estimates based on FHWA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368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sourcetypeagedistribution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IHS data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6249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sourcetypeyear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IHS population</a:t>
                      </a:r>
                      <a:r>
                        <a:rPr lang="en-US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data, with EPA modification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23684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sourcetypeyearvmt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EPA estimates of VMT based on FHWA data and 2014 IHS data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326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zonemonthhour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2014 meteorology data averaged by county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4023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emissionratebyage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`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emissionratebyage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` tables for some counties were populated using appropriate data described in the guidance for states adopting California emission standards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0015076"/>
                  </a:ext>
                </a:extLst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9097" y="225075"/>
            <a:ext cx="8229600" cy="1143000"/>
          </a:xfrm>
        </p:spPr>
        <p:txBody>
          <a:bodyPr/>
          <a:lstStyle/>
          <a:p>
            <a:r>
              <a:rPr lang="en-US" dirty="0"/>
              <a:t>Default Table Contents (2)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761" y="1183409"/>
            <a:ext cx="817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b="1" dirty="0"/>
              <a:t>2014v2 Plans for CDB input data </a:t>
            </a:r>
            <a:r>
              <a:rPr lang="en-US" dirty="0"/>
              <a:t>spreadsheet for state-specific info</a:t>
            </a:r>
          </a:p>
        </p:txBody>
      </p:sp>
    </p:spTree>
    <p:extLst>
      <p:ext uri="{BB962C8B-B14F-4D97-AF65-F5344CB8AC3E}">
        <p14:creationId xmlns:p14="http://schemas.microsoft.com/office/powerpoint/2010/main" val="2871143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2014 V2 – v1 comparisons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752189"/>
              </p:ext>
            </p:extLst>
          </p:nvPr>
        </p:nvGraphicFramePr>
        <p:xfrm>
          <a:off x="457200" y="1481138"/>
          <a:ext cx="822960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44410884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3485818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15090706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1899633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7076848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Pollutant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Con.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U.S.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Con.</a:t>
                      </a:r>
                      <a:r>
                        <a:rPr lang="en-US" sz="2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U.S.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v2-v1 (tons)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v2-v1 % change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602404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21,545,725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24,141,968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2,596,244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460634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NH3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103,332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107,683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4,351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5299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4,622,651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4,835,324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212,673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16764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PM10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307,077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301,466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-5,612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404513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PM2_5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157,965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161,731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3,766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946268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SO2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28,324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28,093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740143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VOC_INV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2,173,521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2,350,068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176,548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8595427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2610" y="5747721"/>
            <a:ext cx="771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These numbers do not include AK, HI, PR, VI, or Tribal submissions</a:t>
            </a:r>
          </a:p>
        </p:txBody>
      </p:sp>
    </p:spTree>
    <p:extLst>
      <p:ext uri="{BB962C8B-B14F-4D97-AF65-F5344CB8AC3E}">
        <p14:creationId xmlns:p14="http://schemas.microsoft.com/office/powerpoint/2010/main" val="2628453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99" y="1333776"/>
            <a:ext cx="5127835" cy="3009624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29687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Rate per Profile VOC and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8153"/>
            <a:ext cx="5410200" cy="3186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1676400"/>
            <a:ext cx="38763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a small category </a:t>
            </a:r>
          </a:p>
          <a:p>
            <a:r>
              <a:rPr lang="en-US" dirty="0"/>
              <a:t>focused in population</a:t>
            </a:r>
          </a:p>
          <a:p>
            <a:r>
              <a:rPr lang="en-US" dirty="0"/>
              <a:t>centers (200K of 2.4M tons VOC)</a:t>
            </a:r>
          </a:p>
          <a:p>
            <a:endParaRPr lang="en-US" dirty="0"/>
          </a:p>
          <a:p>
            <a:r>
              <a:rPr lang="en-US" dirty="0"/>
              <a:t>Emission changes are small</a:t>
            </a:r>
          </a:p>
        </p:txBody>
      </p:sp>
    </p:spTree>
    <p:extLst>
      <p:ext uri="{BB962C8B-B14F-4D97-AF65-F5344CB8AC3E}">
        <p14:creationId xmlns:p14="http://schemas.microsoft.com/office/powerpoint/2010/main" val="2208411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99" y="1143000"/>
            <a:ext cx="5532095" cy="3246892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2014v2 Hoteling NOx and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0789"/>
            <a:ext cx="5334000" cy="3117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730" y="1580325"/>
            <a:ext cx="3195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Many areas unchanged</a:t>
            </a:r>
          </a:p>
          <a:p>
            <a:r>
              <a:rPr lang="en-US" sz="2000" dirty="0"/>
              <a:t>Some state-specific</a:t>
            </a:r>
          </a:p>
          <a:p>
            <a:r>
              <a:rPr lang="en-US" sz="2000" dirty="0"/>
              <a:t>updates where activity </a:t>
            </a:r>
          </a:p>
          <a:p>
            <a:r>
              <a:rPr lang="en-US" sz="2000" dirty="0"/>
              <a:t>changed</a:t>
            </a:r>
          </a:p>
          <a:p>
            <a:endParaRPr lang="en-US" sz="2000" dirty="0"/>
          </a:p>
          <a:p>
            <a:r>
              <a:rPr lang="en-US" sz="2000" dirty="0"/>
              <a:t>187K tons of 4.8M tons</a:t>
            </a:r>
          </a:p>
        </p:txBody>
      </p:sp>
    </p:spTree>
    <p:extLst>
      <p:ext uri="{BB962C8B-B14F-4D97-AF65-F5344CB8AC3E}">
        <p14:creationId xmlns:p14="http://schemas.microsoft.com/office/powerpoint/2010/main" val="3691932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270746"/>
            <a:ext cx="5385816" cy="3139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23090"/>
            <a:ext cx="7924800" cy="972310"/>
          </a:xfrm>
        </p:spPr>
        <p:txBody>
          <a:bodyPr>
            <a:normAutofit fontScale="90000"/>
          </a:bodyPr>
          <a:lstStyle/>
          <a:p>
            <a:r>
              <a:rPr lang="en-US" dirty="0"/>
              <a:t>Rate per Vehicle NOx and changes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" y="3744662"/>
            <a:ext cx="5327371" cy="3113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803" y="1447800"/>
            <a:ext cx="36086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category of modest </a:t>
            </a:r>
          </a:p>
          <a:p>
            <a:r>
              <a:rPr lang="en-US" dirty="0"/>
              <a:t>emissions (746K of 4.8M tons)</a:t>
            </a:r>
          </a:p>
          <a:p>
            <a:r>
              <a:rPr lang="en-US" dirty="0"/>
              <a:t>is concentrated in higher </a:t>
            </a:r>
            <a:br>
              <a:rPr lang="en-US" dirty="0"/>
            </a:br>
            <a:r>
              <a:rPr lang="en-US" dirty="0"/>
              <a:t>vehicle population areas</a:t>
            </a:r>
          </a:p>
          <a:p>
            <a:endParaRPr lang="en-US" dirty="0"/>
          </a:p>
          <a:p>
            <a:r>
              <a:rPr lang="en-US" dirty="0"/>
              <a:t>Changes vary by state based</a:t>
            </a:r>
          </a:p>
          <a:p>
            <a:r>
              <a:rPr lang="en-US" dirty="0"/>
              <a:t>on level of activity changes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593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Onroad Emission Processes and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032" y="1265241"/>
            <a:ext cx="8665368" cy="49831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On-roadway emissions</a:t>
            </a:r>
          </a:p>
          <a:p>
            <a:pPr lvl="1"/>
            <a:r>
              <a:rPr lang="en-US" dirty="0"/>
              <a:t>Exhaust, evaporative, evaporative permeation, refueling, brake and tire wear</a:t>
            </a:r>
          </a:p>
          <a:p>
            <a:pPr lvl="1"/>
            <a:r>
              <a:rPr lang="en-US" i="1" dirty="0"/>
              <a:t>Primary inputs</a:t>
            </a:r>
            <a:r>
              <a:rPr lang="en-US" dirty="0"/>
              <a:t>: </a:t>
            </a:r>
            <a:r>
              <a:rPr lang="en-US" b="1" u="sng" dirty="0"/>
              <a:t>vehicle miles traveled </a:t>
            </a:r>
            <a:r>
              <a:rPr lang="en-US" dirty="0"/>
              <a:t>(VMT), average speeds, speed profiles, and temperature (gridded, hourly)</a:t>
            </a:r>
          </a:p>
          <a:p>
            <a:r>
              <a:rPr lang="en-US" dirty="0"/>
              <a:t>Off-network emissions (i.e. parked vehicles)</a:t>
            </a:r>
          </a:p>
          <a:p>
            <a:pPr lvl="1"/>
            <a:r>
              <a:rPr lang="en-US" dirty="0"/>
              <a:t>Exhaust, evaporative, evaporative permeation, refueling</a:t>
            </a:r>
          </a:p>
          <a:p>
            <a:pPr lvl="1"/>
            <a:r>
              <a:rPr lang="en-US" dirty="0"/>
              <a:t>Evaporative fuel vapor venting: hot soak (immediately after a trip) and diurnal (vehicle parked for a long period)</a:t>
            </a:r>
          </a:p>
          <a:p>
            <a:pPr lvl="1"/>
            <a:r>
              <a:rPr lang="en-US" i="1" dirty="0"/>
              <a:t>Primary inputs</a:t>
            </a:r>
            <a:r>
              <a:rPr lang="en-US" dirty="0"/>
              <a:t>: </a:t>
            </a:r>
            <a:r>
              <a:rPr lang="en-US" b="1" u="sng" dirty="0"/>
              <a:t>vehicle population </a:t>
            </a:r>
            <a:r>
              <a:rPr lang="en-US" dirty="0"/>
              <a:t>(VPOP) and Temperature (gridded, hourly, daily min/max)</a:t>
            </a:r>
          </a:p>
          <a:p>
            <a:r>
              <a:rPr lang="en-US" dirty="0"/>
              <a:t>Hoteling: </a:t>
            </a:r>
          </a:p>
          <a:p>
            <a:pPr lvl="1"/>
            <a:r>
              <a:rPr lang="en-US" dirty="0"/>
              <a:t>Extended idle and auxiliary power units (APU) for combination long-haul trucks</a:t>
            </a:r>
          </a:p>
          <a:p>
            <a:pPr lvl="1"/>
            <a:r>
              <a:rPr lang="en-US" i="1" dirty="0"/>
              <a:t>Primary inputs</a:t>
            </a:r>
            <a:r>
              <a:rPr lang="en-US" dirty="0"/>
              <a:t>: </a:t>
            </a:r>
            <a:r>
              <a:rPr lang="en-US" b="1" u="sng" dirty="0"/>
              <a:t>Hoteling hours</a:t>
            </a:r>
            <a:r>
              <a:rPr lang="en-US" b="1" dirty="0"/>
              <a:t> </a:t>
            </a:r>
            <a:r>
              <a:rPr lang="en-US" dirty="0"/>
              <a:t>and T (gridded, hourly)</a:t>
            </a:r>
          </a:p>
          <a:p>
            <a:pPr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14800" y="6405151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7272" y="6407948"/>
            <a:ext cx="365760" cy="365125"/>
          </a:xfrm>
        </p:spPr>
        <p:txBody>
          <a:bodyPr/>
          <a:lstStyle/>
          <a:p>
            <a:fld id="{16D4B1CE-4584-4940-B22B-1A52A204CA1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45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12" y="1295400"/>
            <a:ext cx="5082544" cy="2962646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615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Rate per Vehicle VOC and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3555094"/>
            <a:ext cx="5501640" cy="32151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113" y="1284150"/>
            <a:ext cx="3750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RPV is an important </a:t>
            </a:r>
          </a:p>
          <a:p>
            <a:r>
              <a:rPr lang="en-US" sz="2000" dirty="0"/>
              <a:t>contributor for VOCs</a:t>
            </a:r>
          </a:p>
          <a:p>
            <a:r>
              <a:rPr lang="en-US" sz="2000" dirty="0"/>
              <a:t>1.3M of 2.4M tons</a:t>
            </a:r>
          </a:p>
          <a:p>
            <a:endParaRPr lang="en-US" sz="2000" dirty="0"/>
          </a:p>
          <a:p>
            <a:r>
              <a:rPr lang="en-US" sz="2000" dirty="0"/>
              <a:t>Modest increases in many states</a:t>
            </a:r>
          </a:p>
        </p:txBody>
      </p:sp>
    </p:spTree>
    <p:extLst>
      <p:ext uri="{BB962C8B-B14F-4D97-AF65-F5344CB8AC3E}">
        <p14:creationId xmlns:p14="http://schemas.microsoft.com/office/powerpoint/2010/main" val="4147566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04" y="1417638"/>
            <a:ext cx="5185796" cy="302025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Rate per Distance NOx and changes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3674286"/>
            <a:ext cx="5334000" cy="30959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689" y="1668801"/>
            <a:ext cx="39885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RPD is the largest </a:t>
            </a:r>
            <a:r>
              <a:rPr lang="en-US" dirty="0" err="1"/>
              <a:t>onroad</a:t>
            </a:r>
            <a:r>
              <a:rPr lang="en-US" dirty="0"/>
              <a:t> NOx </a:t>
            </a:r>
          </a:p>
          <a:p>
            <a:r>
              <a:rPr lang="en-US" dirty="0"/>
              <a:t>contributor and is on roadways:</a:t>
            </a:r>
          </a:p>
          <a:p>
            <a:r>
              <a:rPr lang="en-US" dirty="0"/>
              <a:t>4.1M of 4.8M tons. VOC patterns</a:t>
            </a:r>
          </a:p>
          <a:p>
            <a:r>
              <a:rPr lang="en-US" dirty="0"/>
              <a:t>look similar (900K of 2.4M tons)</a:t>
            </a:r>
          </a:p>
          <a:p>
            <a:endParaRPr lang="en-US" dirty="0"/>
          </a:p>
          <a:p>
            <a:r>
              <a:rPr lang="en-US" dirty="0"/>
              <a:t>Updates to speeds and VMT splits</a:t>
            </a:r>
          </a:p>
          <a:p>
            <a:r>
              <a:rPr lang="en-US" dirty="0"/>
              <a:t>caused some increases from v1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1883" y="4773793"/>
            <a:ext cx="3291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California emissions </a:t>
            </a:r>
          </a:p>
          <a:p>
            <a:r>
              <a:rPr lang="en-US" dirty="0"/>
              <a:t>changes based on MOVES, </a:t>
            </a:r>
            <a:br>
              <a:rPr lang="en-US" dirty="0"/>
            </a:br>
            <a:r>
              <a:rPr lang="en-US" dirty="0"/>
              <a:t>not EMFAC; there are no </a:t>
            </a:r>
          </a:p>
          <a:p>
            <a:r>
              <a:rPr lang="en-US" dirty="0"/>
              <a:t>changes to CA </a:t>
            </a:r>
            <a:r>
              <a:rPr lang="en-US" dirty="0" err="1"/>
              <a:t>onroad</a:t>
            </a:r>
            <a:r>
              <a:rPr lang="en-US" dirty="0"/>
              <a:t> in v2</a:t>
            </a:r>
          </a:p>
        </p:txBody>
      </p:sp>
    </p:spTree>
    <p:extLst>
      <p:ext uri="{BB962C8B-B14F-4D97-AF65-F5344CB8AC3E}">
        <p14:creationId xmlns:p14="http://schemas.microsoft.com/office/powerpoint/2010/main" val="1363721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2"/>
            <a:ext cx="8458200" cy="476706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Seeded CDBs for emission factor mode modeling</a:t>
            </a:r>
          </a:p>
          <a:p>
            <a:pPr lvl="1"/>
            <a:r>
              <a:rPr lang="en-US" dirty="0"/>
              <a:t>For representative counties only</a:t>
            </a:r>
          </a:p>
          <a:p>
            <a:pPr lvl="1"/>
            <a:r>
              <a:rPr lang="en-US" dirty="0"/>
              <a:t>Includes small numbers in key fields so emission factors are generated for all potential source and road types</a:t>
            </a:r>
          </a:p>
          <a:p>
            <a:pPr lvl="1"/>
            <a:r>
              <a:rPr lang="en-US" dirty="0"/>
              <a:t>Age distributions averaged across represented counties</a:t>
            </a:r>
          </a:p>
          <a:p>
            <a:r>
              <a:rPr lang="en-US" dirty="0"/>
              <a:t>Unseeded CDBs for inventory mode modeling</a:t>
            </a:r>
          </a:p>
          <a:p>
            <a:pPr lvl="1"/>
            <a:r>
              <a:rPr lang="en-US" dirty="0"/>
              <a:t>For all counties</a:t>
            </a:r>
          </a:p>
          <a:p>
            <a:pPr lvl="1"/>
            <a:r>
              <a:rPr lang="en-US" dirty="0"/>
              <a:t>Includes county-specific activity data (including holes where they exist)</a:t>
            </a:r>
          </a:p>
          <a:p>
            <a:r>
              <a:rPr lang="en-US" dirty="0"/>
              <a:t>Activity data in SMOKE format (VPOP, VMT, hoteling)</a:t>
            </a:r>
          </a:p>
          <a:p>
            <a:pPr lvl="1"/>
            <a:r>
              <a:rPr lang="en-US" dirty="0"/>
              <a:t>Scripts to put activity into and get it out of CDBs</a:t>
            </a:r>
          </a:p>
          <a:p>
            <a:r>
              <a:rPr lang="en-US" dirty="0"/>
              <a:t>Package of scripts and ancillary data to run SMOKE-MOVES (including rep. county and fuel mappings)</a:t>
            </a:r>
          </a:p>
          <a:p>
            <a:r>
              <a:rPr lang="en-US" dirty="0"/>
              <a:t>Other files updated such as those listed in 2014v1 TSD</a:t>
            </a:r>
          </a:p>
          <a:p>
            <a:pPr marL="393192" lvl="1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to be Posted for Download</a:t>
            </a:r>
          </a:p>
        </p:txBody>
      </p:sp>
    </p:spTree>
    <p:extLst>
      <p:ext uri="{BB962C8B-B14F-4D97-AF65-F5344CB8AC3E}">
        <p14:creationId xmlns:p14="http://schemas.microsoft.com/office/powerpoint/2010/main" val="1537422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2"/>
            <a:ext cx="8229600" cy="4767068"/>
          </a:xfrm>
        </p:spPr>
        <p:txBody>
          <a:bodyPr>
            <a:normAutofit/>
          </a:bodyPr>
          <a:lstStyle/>
          <a:p>
            <a:r>
              <a:rPr lang="en-US" dirty="0"/>
              <a:t>Improvements to Default Data for the On-road Sector of the 2014 NEI (ERG)</a:t>
            </a:r>
          </a:p>
          <a:p>
            <a:pPr lvl="1"/>
            <a:r>
              <a:rPr lang="en-US" dirty="0">
                <a:hlinkClick r:id="rId2"/>
              </a:rPr>
              <a:t>https://www.epa.gov/sites/production/files/2017-10/documents/denbleyker.pdf</a:t>
            </a:r>
            <a:r>
              <a:rPr lang="en-US" dirty="0"/>
              <a:t> </a:t>
            </a:r>
          </a:p>
          <a:p>
            <a:r>
              <a:rPr lang="en-US" dirty="0"/>
              <a:t>CRC A-100</a:t>
            </a:r>
          </a:p>
          <a:p>
            <a:pPr lvl="1"/>
            <a:r>
              <a:rPr lang="en-US" dirty="0">
                <a:hlinkClick r:id="rId3"/>
              </a:rPr>
              <a:t>https://crcao.org/reports/recentstudies2017/A-100/ERG_FinalReport_CRCA100_28Feb2017.pdf</a:t>
            </a:r>
            <a:r>
              <a:rPr lang="en-US" dirty="0"/>
              <a:t> </a:t>
            </a:r>
          </a:p>
          <a:p>
            <a:r>
              <a:rPr lang="en-US" dirty="0"/>
              <a:t>WA 5-08 Task 1 memo (ERG, July 2017)</a:t>
            </a:r>
          </a:p>
          <a:p>
            <a:r>
              <a:rPr lang="en-US" dirty="0"/>
              <a:t>2014NEIv2 EPA Default Onroad Activity Data Documentation (January, 2018)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9646681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0"/>
            <a:ext cx="8555832" cy="4614670"/>
          </a:xfrm>
        </p:spPr>
        <p:txBody>
          <a:bodyPr>
            <a:normAutofit/>
          </a:bodyPr>
          <a:lstStyle/>
          <a:p>
            <a:r>
              <a:rPr lang="en-US" dirty="0"/>
              <a:t>Air Emissions Inventory Website</a:t>
            </a:r>
          </a:p>
          <a:p>
            <a:pPr lvl="1"/>
            <a:r>
              <a:rPr lang="en-US" dirty="0">
                <a:hlinkClick r:id="rId2"/>
              </a:rPr>
              <a:t>https://www.epa.gov/air-emissions-inventories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2017 NEI Plan</a:t>
            </a:r>
          </a:p>
          <a:p>
            <a:pPr lvl="1"/>
            <a:r>
              <a:rPr lang="en-US" dirty="0"/>
              <a:t>2014 NEI Documentation and Data</a:t>
            </a:r>
          </a:p>
          <a:p>
            <a:pPr lvl="1"/>
            <a:r>
              <a:rPr lang="en-US" dirty="0"/>
              <a:t>2011 NEI Documentation and Data</a:t>
            </a:r>
          </a:p>
          <a:p>
            <a:r>
              <a:rPr lang="en-US" dirty="0"/>
              <a:t>Air Emissions Modeling Website</a:t>
            </a:r>
          </a:p>
          <a:p>
            <a:pPr lvl="1"/>
            <a:r>
              <a:rPr lang="en-US" dirty="0">
                <a:hlinkClick r:id="rId3"/>
              </a:rPr>
              <a:t>https://www.epa.gov/air-emissions-modeling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2011 Emissions Modeling Platforms</a:t>
            </a:r>
          </a:p>
          <a:p>
            <a:pPr lvl="1"/>
            <a:r>
              <a:rPr lang="en-US" dirty="0"/>
              <a:t>2014 Emissions Modeling Platform(s)</a:t>
            </a:r>
          </a:p>
          <a:p>
            <a:pPr lvl="1"/>
            <a:r>
              <a:rPr lang="en-US" dirty="0"/>
              <a:t>Includes Technical Support Documents (TSDs), inventory data, scripts, summary report spreadsheets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Additional NEI and Modeling Information</a:t>
            </a:r>
          </a:p>
        </p:txBody>
      </p:sp>
    </p:spTree>
    <p:extLst>
      <p:ext uri="{BB962C8B-B14F-4D97-AF65-F5344CB8AC3E}">
        <p14:creationId xmlns:p14="http://schemas.microsoft.com/office/powerpoint/2010/main" val="335005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What’s Next? 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048002"/>
            <a:ext cx="7772400" cy="176331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2016 modeling platform </a:t>
            </a:r>
          </a:p>
          <a:p>
            <a:pPr algn="ctr"/>
            <a:r>
              <a:rPr lang="en-US" sz="3600" dirty="0"/>
              <a:t>and 2017 NEI</a:t>
            </a:r>
          </a:p>
        </p:txBody>
      </p:sp>
    </p:spTree>
    <p:extLst>
      <p:ext uri="{BB962C8B-B14F-4D97-AF65-F5344CB8AC3E}">
        <p14:creationId xmlns:p14="http://schemas.microsoft.com/office/powerpoint/2010/main" val="2864259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400"/>
              </a:spcAft>
            </a:pPr>
            <a:r>
              <a:rPr lang="en-US" sz="2400" dirty="0"/>
              <a:t>Regional modeling organizations and states asked to be more involved in the development of the next modeling platform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States need a new platform to develop State Implementation Plans for the 2015 National Ambient Air Quality Standards for Ozone, and also for Regional Haze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States often have better access to local information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States and regions would like to have more input into the methods used, particularly those used to develop “projections” of emissions to future years</a:t>
            </a:r>
          </a:p>
          <a:p>
            <a:r>
              <a:rPr lang="en-US" sz="2400" dirty="0"/>
              <a:t>For the first time, EPA is supporting a collaborative process to develop a new emissions modeling platform for 2016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Process Unfolds</a:t>
            </a:r>
          </a:p>
        </p:txBody>
      </p:sp>
    </p:spTree>
    <p:extLst>
      <p:ext uri="{BB962C8B-B14F-4D97-AF65-F5344CB8AC3E}">
        <p14:creationId xmlns:p14="http://schemas.microsoft.com/office/powerpoint/2010/main" val="1060139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u="sng" dirty="0"/>
              <a:t>Overall co-leads</a:t>
            </a:r>
            <a:r>
              <a:rPr lang="en-US" sz="2400" dirty="0"/>
              <a:t>: Zac Adelman of the Lake Michigan Air Directors Consortium (LADCO) and Alison Eyth of EPA </a:t>
            </a:r>
          </a:p>
          <a:p>
            <a:pPr lvl="1"/>
            <a:r>
              <a:rPr lang="en-US" sz="1800" dirty="0"/>
              <a:t>Coordinate communication, develop processes to be followed, </a:t>
            </a:r>
            <a:br>
              <a:rPr lang="en-US" sz="1800" dirty="0"/>
            </a:br>
            <a:r>
              <a:rPr lang="en-US" sz="1800" dirty="0"/>
              <a:t>help resolve issues, specify documentation requirements, facilitate distribution of data to stakeholders</a:t>
            </a:r>
          </a:p>
          <a:p>
            <a:r>
              <a:rPr lang="en-US" sz="2400" u="sng" dirty="0"/>
              <a:t>Coordination committee</a:t>
            </a:r>
            <a:r>
              <a:rPr lang="en-US" sz="2400" dirty="0"/>
              <a:t>: regional, state, EPA leaders that help define the process, run workgroups, and resolve issues that come up</a:t>
            </a:r>
          </a:p>
          <a:p>
            <a:r>
              <a:rPr lang="en-US" sz="2400" u="sng" dirty="0"/>
              <a:t>Sector-specific Workgroups</a:t>
            </a:r>
            <a:r>
              <a:rPr lang="en-US" sz="2400" dirty="0"/>
              <a:t>: co-led by one regional/state and one EPA staff (where possible) with participants from states/locals/regions and EPA</a:t>
            </a:r>
          </a:p>
          <a:p>
            <a:pPr lvl="1"/>
            <a:r>
              <a:rPr lang="en-US" sz="2000" dirty="0"/>
              <a:t>Focus on preparing emissions estimates for 2016 and future years, plus improve modeling of the emissions sectors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Organizational Structure of the 2016 Effort</a:t>
            </a:r>
          </a:p>
        </p:txBody>
      </p:sp>
    </p:spTree>
    <p:extLst>
      <p:ext uri="{BB962C8B-B14F-4D97-AF65-F5344CB8AC3E}">
        <p14:creationId xmlns:p14="http://schemas.microsoft.com/office/powerpoint/2010/main" val="2807304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47670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2014NEIv2 is needed as the starting point </a:t>
            </a:r>
          </a:p>
          <a:p>
            <a:r>
              <a:rPr lang="en-US" dirty="0"/>
              <a:t>Several versions of 2016 platform will be developed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b="1" u="sng" dirty="0"/>
              <a:t>Alpha</a:t>
            </a:r>
            <a:r>
              <a:rPr lang="en-US" dirty="0"/>
              <a:t>: preliminary version with 2016 emissions for some sectors and 2014 for the rest (February, 2018)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b="1" u="sng" dirty="0"/>
              <a:t>Beta</a:t>
            </a:r>
            <a:r>
              <a:rPr lang="en-US" dirty="0"/>
              <a:t>: improved version of 2016 emissions for most sectors and preliminary projected emissions to 2023 and 2028 (Summer-Fall, 2018)</a:t>
            </a:r>
          </a:p>
          <a:p>
            <a:pPr lvl="2">
              <a:spcBef>
                <a:spcPts val="0"/>
              </a:spcBef>
              <a:spcAft>
                <a:spcPts val="300"/>
              </a:spcAft>
            </a:pPr>
            <a:r>
              <a:rPr lang="en-US" dirty="0"/>
              <a:t>Timing of projections is uncertain </a:t>
            </a:r>
          </a:p>
          <a:p>
            <a:pPr lvl="1">
              <a:spcBef>
                <a:spcPts val="400"/>
              </a:spcBef>
              <a:spcAft>
                <a:spcPts val="300"/>
              </a:spcAft>
            </a:pPr>
            <a:r>
              <a:rPr lang="en-US" b="1" u="sng" dirty="0"/>
              <a:t>V1.0</a:t>
            </a:r>
            <a:r>
              <a:rPr lang="en-US" dirty="0"/>
              <a:t>: fully updated 2016 emissions and complete projected emissions for 2023 and 2028 </a:t>
            </a:r>
            <a:br>
              <a:rPr lang="en-US" dirty="0"/>
            </a:br>
            <a:r>
              <a:rPr lang="en-US" dirty="0"/>
              <a:t>(Winter, 2019)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2016 Platform Schedule</a:t>
            </a:r>
          </a:p>
        </p:txBody>
      </p:sp>
    </p:spTree>
    <p:extLst>
      <p:ext uri="{BB962C8B-B14F-4D97-AF65-F5344CB8AC3E}">
        <p14:creationId xmlns:p14="http://schemas.microsoft.com/office/powerpoint/2010/main" val="3532382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The 2014 National Emissions Inventory, version 2 (2014NEIv2) will be the starting point for many sectors (especially nonpoint sectors)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Point source submissions for 2016 are due from states January, 2018 – </a:t>
            </a:r>
            <a:r>
              <a:rPr lang="en-US" sz="2400" b="1" dirty="0"/>
              <a:t>draft 2016 point inventory will be available in March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Electric generating unit (EGU) emissions will use 2016 Continuous Emissions Monitoring Systems (CEMS) data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Onroad mobile source emissions based on 2014NEIv2 inputs projected to 2016 will be available</a:t>
            </a:r>
          </a:p>
          <a:p>
            <a:pPr>
              <a:spcBef>
                <a:spcPts val="600"/>
              </a:spcBef>
            </a:pPr>
            <a:r>
              <a:rPr lang="en-US" sz="2400" b="1" dirty="0"/>
              <a:t>Nonroad mobile source emissions based on inputs for 2014NEIv2 will be available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Wild, prescribed, and agricultural fire emissions for 2016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Biogenic emissions for 2016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Other sectors may be adjusted to 2016 (e.g., oil and gas)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Recent emissions modeling improvements to temporal allocation, spatial allocation, and speciation can be incorporated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Starting Point Emissions for 2016</a:t>
            </a:r>
          </a:p>
        </p:txBody>
      </p:sp>
    </p:spTree>
    <p:extLst>
      <p:ext uri="{BB962C8B-B14F-4D97-AF65-F5344CB8AC3E}">
        <p14:creationId xmlns:p14="http://schemas.microsoft.com/office/powerpoint/2010/main" val="409377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12633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Submitting Agencies</a:t>
            </a: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35" y="1608297"/>
            <a:ext cx="7345439" cy="5072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703" y="1330919"/>
            <a:ext cx="865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MOVES CDBs provided for over 1,800 counties in 33 states (dark blue areas)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362200"/>
            <a:ext cx="14125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Note:</a:t>
            </a:r>
          </a:p>
          <a:p>
            <a:r>
              <a:rPr lang="en-US" dirty="0"/>
              <a:t>California </a:t>
            </a:r>
          </a:p>
          <a:p>
            <a:r>
              <a:rPr lang="en-US" dirty="0"/>
              <a:t>submitted </a:t>
            </a:r>
          </a:p>
          <a:p>
            <a:r>
              <a:rPr lang="en-US" dirty="0"/>
              <a:t>emissions,</a:t>
            </a:r>
          </a:p>
          <a:p>
            <a:r>
              <a:rPr lang="en-US" dirty="0"/>
              <a:t>not CDBs</a:t>
            </a:r>
          </a:p>
          <a:p>
            <a:r>
              <a:rPr lang="en-US" dirty="0"/>
              <a:t>since they</a:t>
            </a:r>
            <a:br>
              <a:rPr lang="en-US" dirty="0"/>
            </a:br>
            <a:r>
              <a:rPr lang="en-US" dirty="0"/>
              <a:t>use EMFAC</a:t>
            </a:r>
          </a:p>
        </p:txBody>
      </p:sp>
    </p:spTree>
    <p:extLst>
      <p:ext uri="{BB962C8B-B14F-4D97-AF65-F5344CB8AC3E}">
        <p14:creationId xmlns:p14="http://schemas.microsoft.com/office/powerpoint/2010/main" val="150349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Workgroup status available on WIKI: </a:t>
            </a:r>
            <a:br>
              <a:rPr lang="en-US" dirty="0"/>
            </a:br>
            <a:r>
              <a:rPr lang="en-US" dirty="0">
                <a:hlinkClick r:id="rId2"/>
              </a:rPr>
              <a:t>http://vibe.cira.colostate.edu/wiki/wiki/9169</a:t>
            </a:r>
            <a:r>
              <a:rPr lang="en-US" dirty="0"/>
              <a:t> </a:t>
            </a:r>
          </a:p>
          <a:p>
            <a:r>
              <a:rPr lang="en-US" dirty="0"/>
              <a:t>Google Drive area for sharing data</a:t>
            </a:r>
          </a:p>
          <a:p>
            <a:r>
              <a:rPr lang="en-US" dirty="0"/>
              <a:t>Planning a coordinated release of 2014, 2015, and 2016 emission inputs in February</a:t>
            </a:r>
          </a:p>
          <a:p>
            <a:pPr lvl="1"/>
            <a:r>
              <a:rPr lang="en-US" dirty="0"/>
              <a:t>2014 will be NATA but with fewer toxics</a:t>
            </a:r>
          </a:p>
          <a:p>
            <a:pPr lvl="1"/>
            <a:r>
              <a:rPr lang="en-US" dirty="0"/>
              <a:t>2015 will be ORD/CDC inputs</a:t>
            </a:r>
          </a:p>
          <a:p>
            <a:pPr lvl="1"/>
            <a:r>
              <a:rPr lang="en-US" dirty="0"/>
              <a:t>2016 will use the alpha inventories</a:t>
            </a:r>
          </a:p>
          <a:p>
            <a:r>
              <a:rPr lang="en-US" dirty="0"/>
              <a:t>New FTP site for </a:t>
            </a:r>
            <a:r>
              <a:rPr lang="en-US"/>
              <a:t>emissions platforms</a:t>
            </a:r>
            <a:endParaRPr lang="en-US" dirty="0"/>
          </a:p>
          <a:p>
            <a:pPr lvl="1"/>
            <a:r>
              <a:rPr lang="en-US" dirty="0"/>
              <a:t>ftp://newftp.epa.gov/Air/emismod/ 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Sharing Inventories</a:t>
            </a:r>
          </a:p>
        </p:txBody>
      </p:sp>
    </p:spTree>
    <p:extLst>
      <p:ext uri="{BB962C8B-B14F-4D97-AF65-F5344CB8AC3E}">
        <p14:creationId xmlns:p14="http://schemas.microsoft.com/office/powerpoint/2010/main" val="3814304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30"/>
            <a:ext cx="8229600" cy="46908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NEI schedule has submittals due by the end of December, 2018 (grace period extends into January, 2019)</a:t>
            </a:r>
          </a:p>
          <a:p>
            <a:pPr lvl="1"/>
            <a:r>
              <a:rPr lang="en-US" dirty="0"/>
              <a:t>This overlaps with the 2016 platform development</a:t>
            </a:r>
          </a:p>
          <a:p>
            <a:r>
              <a:rPr lang="en-US" dirty="0"/>
              <a:t>Technical issues tackled during 2016 development can also be applied to 2017</a:t>
            </a:r>
          </a:p>
          <a:p>
            <a:pPr lvl="1"/>
            <a:r>
              <a:rPr lang="en-US" dirty="0"/>
              <a:t>Examples how best to use the VIN-decoded data for VPOP and VMT and how to allocate hoteling hours</a:t>
            </a:r>
          </a:p>
          <a:p>
            <a:r>
              <a:rPr lang="en-US" dirty="0"/>
              <a:t>Many input data sets can be consistent or similar between the two years</a:t>
            </a:r>
          </a:p>
          <a:p>
            <a:pPr lvl="1"/>
            <a:r>
              <a:rPr lang="en-US" dirty="0"/>
              <a:t>FHWA data for 2016 is now becoming available</a:t>
            </a:r>
          </a:p>
          <a:p>
            <a:pPr lvl="1"/>
            <a:r>
              <a:rPr lang="en-US" dirty="0"/>
              <a:t>2017 data should become available by early 2019</a:t>
            </a:r>
          </a:p>
          <a:p>
            <a:pPr lvl="1"/>
            <a:r>
              <a:rPr lang="en-US" dirty="0"/>
              <a:t>There will likely be some tweaks to 2016 for 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Overlap of 2016 with 2017 NEI Preparation</a:t>
            </a:r>
          </a:p>
        </p:txBody>
      </p:sp>
    </p:spTree>
    <p:extLst>
      <p:ext uri="{BB962C8B-B14F-4D97-AF65-F5344CB8AC3E}">
        <p14:creationId xmlns:p14="http://schemas.microsoft.com/office/powerpoint/2010/main" val="2819455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00200"/>
            <a:ext cx="8632032" cy="44957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To ensure MOVES inputs are available everywhere, </a:t>
            </a:r>
            <a:br>
              <a:rPr lang="en-US" dirty="0"/>
            </a:br>
            <a:r>
              <a:rPr lang="en-US" dirty="0"/>
              <a:t>EPA develops </a:t>
            </a:r>
            <a:r>
              <a:rPr lang="en-US" i="1" dirty="0"/>
              <a:t>county-specific</a:t>
            </a:r>
            <a:r>
              <a:rPr lang="en-US" dirty="0"/>
              <a:t> default data</a:t>
            </a:r>
          </a:p>
          <a:p>
            <a:r>
              <a:rPr lang="en-US" dirty="0"/>
              <a:t>Activity data</a:t>
            </a:r>
          </a:p>
          <a:p>
            <a:pPr lvl="1"/>
            <a:r>
              <a:rPr lang="en-US" dirty="0"/>
              <a:t>Vehicle Miles Traveled (VMT)</a:t>
            </a:r>
          </a:p>
          <a:p>
            <a:pPr lvl="1"/>
            <a:r>
              <a:rPr lang="en-US" dirty="0"/>
              <a:t>Hoteling hours for long-haul combination trucks</a:t>
            </a:r>
          </a:p>
          <a:p>
            <a:pPr lvl="1"/>
            <a:r>
              <a:rPr lang="en-US" dirty="0"/>
              <a:t>Vehicle Population (VPOP)</a:t>
            </a:r>
          </a:p>
          <a:p>
            <a:pPr lvl="1"/>
            <a:r>
              <a:rPr lang="en-US" dirty="0"/>
              <a:t>Average Speed distribution and SMOKE speed inputs</a:t>
            </a:r>
          </a:p>
          <a:p>
            <a:r>
              <a:rPr lang="en-US" dirty="0"/>
              <a:t>Other MOVES input parameters</a:t>
            </a:r>
          </a:p>
          <a:p>
            <a:pPr lvl="1"/>
            <a:r>
              <a:rPr lang="en-US" dirty="0"/>
              <a:t>Vehicle age distribution</a:t>
            </a:r>
          </a:p>
          <a:p>
            <a:pPr lvl="1"/>
            <a:r>
              <a:rPr lang="en-US" dirty="0"/>
              <a:t>Fuel type mix</a:t>
            </a:r>
          </a:p>
          <a:p>
            <a:pPr lvl="1"/>
            <a:r>
              <a:rPr lang="en-US" dirty="0"/>
              <a:t>Fuel properties / market shares</a:t>
            </a:r>
          </a:p>
          <a:p>
            <a:pPr lvl="1"/>
            <a:r>
              <a:rPr lang="en-US" dirty="0"/>
              <a:t>Temperature and relative humidity</a:t>
            </a:r>
          </a:p>
          <a:p>
            <a:pPr lvl="1"/>
            <a:r>
              <a:rPr lang="en-US" dirty="0"/>
              <a:t>Road type distribution</a:t>
            </a:r>
          </a:p>
          <a:p>
            <a:pPr lvl="1"/>
            <a:r>
              <a:rPr lang="en-US" dirty="0"/>
              <a:t>VMT temporal fractions</a:t>
            </a:r>
          </a:p>
          <a:p>
            <a:pPr lvl="1"/>
            <a:r>
              <a:rPr lang="en-US" dirty="0"/>
              <a:t>I/M compliance / waiver rates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45440" cy="1173162"/>
          </a:xfrm>
        </p:spPr>
        <p:txBody>
          <a:bodyPr>
            <a:normAutofit fontScale="90000"/>
          </a:bodyPr>
          <a:lstStyle/>
          <a:p>
            <a:r>
              <a:rPr lang="en-US" dirty="0"/>
              <a:t>EPA Default Input Data Preparation</a:t>
            </a:r>
          </a:p>
        </p:txBody>
      </p:sp>
    </p:spTree>
    <p:extLst>
      <p:ext uri="{BB962C8B-B14F-4D97-AF65-F5344CB8AC3E}">
        <p14:creationId xmlns:p14="http://schemas.microsoft.com/office/powerpoint/2010/main" val="4564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B1CE-4584-4940-B22B-1A52A204CA1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33" y="15116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Onroad Emissions Preparation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56161" y="4098296"/>
            <a:ext cx="2836873" cy="20153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/>
              <a:t>Use representative EFs with county/ grid-specific activity data and hourly meteorology to create emissions for all counties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655706" y="1272817"/>
            <a:ext cx="1981200" cy="1084914"/>
          </a:xfrm>
          <a:prstGeom prst="roundRect">
            <a:avLst>
              <a:gd name="adj" fmla="val 28959"/>
            </a:avLst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dirty="0">
                <a:latin typeface="Times New Roman" pitchFamily="18" charset="0"/>
              </a:rPr>
              <a:t>Meteorological </a:t>
            </a:r>
            <a:br>
              <a:rPr kumimoji="1" lang="en-US" dirty="0">
                <a:latin typeface="Times New Roman" pitchFamily="18" charset="0"/>
              </a:rPr>
            </a:br>
            <a:r>
              <a:rPr kumimoji="1" lang="en-US" dirty="0">
                <a:latin typeface="Times New Roman" pitchFamily="18" charset="0"/>
              </a:rPr>
              <a:t>Preprocessor</a:t>
            </a:r>
            <a:br>
              <a:rPr kumimoji="1" lang="en-US" dirty="0">
                <a:latin typeface="Times New Roman" pitchFamily="18" charset="0"/>
              </a:rPr>
            </a:br>
            <a:r>
              <a:rPr kumimoji="1" lang="en-US" dirty="0">
                <a:latin typeface="Times New Roman" pitchFamily="18" charset="0"/>
              </a:rPr>
              <a:t>(Met4Moves)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608978" y="1364455"/>
            <a:ext cx="2209800" cy="838200"/>
          </a:xfrm>
          <a:prstGeom prst="roundRect">
            <a:avLst>
              <a:gd name="adj" fmla="val 28959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dirty="0">
                <a:solidFill>
                  <a:schemeClr val="bg1"/>
                </a:solidFill>
                <a:latin typeface="Times New Roman" pitchFamily="18" charset="0"/>
              </a:rPr>
              <a:t>MOVES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613916" y="4330834"/>
            <a:ext cx="2209800" cy="838200"/>
          </a:xfrm>
          <a:prstGeom prst="roundRect">
            <a:avLst>
              <a:gd name="adj" fmla="val 28959"/>
            </a:avLst>
          </a:prstGeom>
          <a:solidFill>
            <a:srgbClr val="B61A0A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dirty="0">
                <a:solidFill>
                  <a:schemeClr val="bg1"/>
                </a:solidFill>
                <a:latin typeface="Times New Roman" pitchFamily="18" charset="0"/>
              </a:rPr>
              <a:t>SMOKE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194816" y="6192629"/>
            <a:ext cx="3048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2400" dirty="0">
                <a:solidFill>
                  <a:srgbClr val="000000"/>
                </a:solidFill>
                <a:latin typeface="Times New Roman" pitchFamily="18" charset="0"/>
              </a:rPr>
              <a:t>AQ model-ready files</a:t>
            </a:r>
          </a:p>
        </p:txBody>
      </p:sp>
      <p:cxnSp>
        <p:nvCxnSpPr>
          <p:cNvPr id="13" name="Straight Arrow Connector 12"/>
          <p:cNvCxnSpPr>
            <a:stCxn id="7" idx="2"/>
          </p:cNvCxnSpPr>
          <p:nvPr/>
        </p:nvCxnSpPr>
        <p:spPr bwMode="auto">
          <a:xfrm>
            <a:off x="2646306" y="2357731"/>
            <a:ext cx="1295400" cy="820086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ight Arrow 19"/>
          <p:cNvSpPr/>
          <p:nvPr/>
        </p:nvSpPr>
        <p:spPr>
          <a:xfrm>
            <a:off x="3637178" y="1545484"/>
            <a:ext cx="2971800" cy="63672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3348286">
            <a:off x="2345310" y="3090255"/>
            <a:ext cx="2086840" cy="63876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7449904">
            <a:off x="4902863" y="2929705"/>
            <a:ext cx="2409782" cy="63672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>
            <a:off x="4267474" y="5377795"/>
            <a:ext cx="873011" cy="63672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574335" y="2080953"/>
            <a:ext cx="2922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ranges;</a:t>
            </a:r>
          </a:p>
          <a:p>
            <a:r>
              <a:rPr lang="en-US" dirty="0"/>
              <a:t>rel. humidity by county, </a:t>
            </a:r>
            <a:br>
              <a:rPr lang="en-US" dirty="0"/>
            </a:br>
            <a:r>
              <a:rPr lang="en-US" dirty="0"/>
              <a:t>season, temperature</a:t>
            </a:r>
          </a:p>
        </p:txBody>
      </p:sp>
      <p:sp>
        <p:nvSpPr>
          <p:cNvPr id="26" name="TextBox 25"/>
          <p:cNvSpPr txBox="1"/>
          <p:nvPr/>
        </p:nvSpPr>
        <p:spPr>
          <a:xfrm rot="18273211">
            <a:off x="5959573" y="3207080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 tables</a:t>
            </a:r>
          </a:p>
        </p:txBody>
      </p:sp>
      <p:sp>
        <p:nvSpPr>
          <p:cNvPr id="27" name="TextBox 26"/>
          <p:cNvSpPr txBox="1"/>
          <p:nvPr/>
        </p:nvSpPr>
        <p:spPr>
          <a:xfrm rot="3357269">
            <a:off x="2085019" y="330373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Gridded met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905795" y="2324588"/>
            <a:ext cx="2074415" cy="192282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en-US" sz="1600" dirty="0"/>
              <a:t>Run MOVES to get </a:t>
            </a:r>
            <a:r>
              <a:rPr lang="en-US" sz="1600" b="1" dirty="0"/>
              <a:t>emission factors </a:t>
            </a:r>
            <a:r>
              <a:rPr lang="en-US" sz="1600" dirty="0"/>
              <a:t>(EFs) for </a:t>
            </a:r>
            <a:r>
              <a:rPr lang="en-US" sz="1600" b="1" dirty="0"/>
              <a:t>representative counties </a:t>
            </a:r>
            <a:r>
              <a:rPr lang="en-US" sz="1600" dirty="0"/>
              <a:t>for each temperature and speed needed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77" y="1265385"/>
            <a:ext cx="120896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Hourly Met. Data </a:t>
            </a:r>
          </a:p>
          <a:p>
            <a:pPr algn="ctr"/>
            <a:r>
              <a:rPr lang="en-US" sz="1600" dirty="0"/>
              <a:t>from WRF*</a:t>
            </a:r>
          </a:p>
        </p:txBody>
      </p:sp>
      <p:cxnSp>
        <p:nvCxnSpPr>
          <p:cNvPr id="12" name="Straight Arrow Connector 11"/>
          <p:cNvCxnSpPr>
            <a:stCxn id="5" idx="3"/>
            <a:endCxn id="7" idx="1"/>
          </p:cNvCxnSpPr>
          <p:nvPr/>
        </p:nvCxnSpPr>
        <p:spPr>
          <a:xfrm flipV="1">
            <a:off x="1300437" y="1815274"/>
            <a:ext cx="355269" cy="97811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147682" y="4157822"/>
            <a:ext cx="1132395" cy="1184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Activity Data</a:t>
            </a:r>
          </a:p>
        </p:txBody>
      </p:sp>
      <p:sp>
        <p:nvSpPr>
          <p:cNvPr id="28" name="Right Arrow 27"/>
          <p:cNvSpPr/>
          <p:nvPr/>
        </p:nvSpPr>
        <p:spPr>
          <a:xfrm rot="10800000">
            <a:off x="5823928" y="4419334"/>
            <a:ext cx="1323752" cy="5313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cmpd="sng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303760" y="6567715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1039" y="5733840"/>
            <a:ext cx="23952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WRF = Weather </a:t>
            </a:r>
            <a:br>
              <a:rPr lang="en-US" dirty="0"/>
            </a:br>
            <a:r>
              <a:rPr lang="en-US" dirty="0"/>
              <a:t>  Research and </a:t>
            </a:r>
            <a:br>
              <a:rPr lang="en-US" dirty="0"/>
            </a:br>
            <a:r>
              <a:rPr lang="en-US" dirty="0"/>
              <a:t>  Forecasting model</a:t>
            </a:r>
          </a:p>
        </p:txBody>
      </p:sp>
    </p:spTree>
    <p:extLst>
      <p:ext uri="{BB962C8B-B14F-4D97-AF65-F5344CB8AC3E}">
        <p14:creationId xmlns:p14="http://schemas.microsoft.com/office/powerpoint/2010/main" val="2394014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4B1CE-4584-4940-B22B-1A52A204CA1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Representative Counties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1219200"/>
            <a:ext cx="878443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3000+ US counties are mapped to 303 representative counties according to: state, fuels, age distribution, ramp fraction, inspection &amp; maintenance (I/M) programs, and emissions standards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93692" y="6492877"/>
            <a:ext cx="3687840" cy="365125"/>
          </a:xfrm>
        </p:spPr>
        <p:txBody>
          <a:bodyPr/>
          <a:lstStyle/>
          <a:p>
            <a:r>
              <a:rPr lang="en-US" dirty="0"/>
              <a:t>US EPA OAQPS, Emission Inventory and Analysis Group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2" y="2140529"/>
            <a:ext cx="6104965" cy="47174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7332" y="2774568"/>
            <a:ext cx="220925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criteria for</a:t>
            </a:r>
          </a:p>
          <a:p>
            <a:r>
              <a:rPr lang="en-US" dirty="0"/>
              <a:t>selecting rep.</a:t>
            </a:r>
          </a:p>
          <a:p>
            <a:r>
              <a:rPr lang="en-US" dirty="0"/>
              <a:t>counties was </a:t>
            </a:r>
          </a:p>
          <a:p>
            <a:r>
              <a:rPr lang="en-US" dirty="0"/>
              <a:t>discussed on</a:t>
            </a:r>
          </a:p>
          <a:p>
            <a:r>
              <a:rPr lang="en-US" dirty="0"/>
              <a:t>MJO in June, 2017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selection</a:t>
            </a:r>
          </a:p>
          <a:p>
            <a:r>
              <a:rPr lang="en-US" dirty="0"/>
              <a:t>spreadsheet</a:t>
            </a:r>
          </a:p>
          <a:p>
            <a:r>
              <a:rPr lang="en-US" dirty="0"/>
              <a:t>will be available</a:t>
            </a:r>
          </a:p>
          <a:p>
            <a:r>
              <a:rPr lang="en-US" dirty="0"/>
              <a:t>with the v2</a:t>
            </a:r>
          </a:p>
          <a:p>
            <a:r>
              <a:rPr lang="en-US" dirty="0"/>
              <a:t>documentation </a:t>
            </a:r>
          </a:p>
        </p:txBody>
      </p:sp>
    </p:spTree>
    <p:extLst>
      <p:ext uri="{BB962C8B-B14F-4D97-AF65-F5344CB8AC3E}">
        <p14:creationId xmlns:p14="http://schemas.microsoft.com/office/powerpoint/2010/main" val="3947000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38774"/>
          </a:xfrm>
        </p:spPr>
        <p:txBody>
          <a:bodyPr>
            <a:normAutofit fontScale="90000"/>
          </a:bodyPr>
          <a:lstStyle/>
          <a:p>
            <a:r>
              <a:rPr lang="en-US" dirty="0"/>
              <a:t>Updates in 2014NEIv2 Onroad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3412"/>
            <a:ext cx="8534400" cy="4945051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9 agencies provided 526 newly submitted county databases (CDBs)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Chattanooga, GA, ME, Memphis/Shelby, TN, VT, WA, WI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EPA took several steps to quality assure CDBs for v1 and v2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EPA reached out to submitters for clarification, as needed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Calendar year 2014 VIN-decoding for U.S. counties for both light </a:t>
            </a:r>
            <a:r>
              <a:rPr lang="en-US" sz="2400" i="1" dirty="0"/>
              <a:t>and heavy duty </a:t>
            </a:r>
            <a:r>
              <a:rPr lang="en-US" sz="2400" dirty="0"/>
              <a:t>vehicles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Model years 1961-2015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268 million light duty vehicles, 8.6M heavy duty vehicles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Vehicle population (VPOP) classified into MOVES source types 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Age distributions 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Proportions of alternative fuel vehicles</a:t>
            </a:r>
          </a:p>
          <a:p>
            <a:pPr lvl="1">
              <a:spcBef>
                <a:spcPts val="600"/>
              </a:spcBef>
            </a:pPr>
            <a:r>
              <a:rPr lang="en-US" sz="2000" dirty="0"/>
              <a:t>Light-duty VMT vehicle splits refined based on new VPOP </a:t>
            </a:r>
          </a:p>
          <a:p>
            <a:pPr lvl="1">
              <a:spcBef>
                <a:spcPts val="600"/>
              </a:spcBef>
            </a:pPr>
            <a:endParaRPr lang="en-US" sz="2400" dirty="0"/>
          </a:p>
          <a:p>
            <a:pPr lvl="1"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89DC8-B33C-7145-9125-54BE67D297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7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EPA OAQPS, Emission Inventory and Analysis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94BD-DCE2-4A96-A9AF-225BBEAC2A4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Changes in Light-duty VPOP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672" y="1448118"/>
            <a:ext cx="5562600" cy="3097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86200"/>
            <a:ext cx="4995769" cy="29145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0526" y="1600200"/>
            <a:ext cx="3063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Changes to total LD VPOP</a:t>
            </a:r>
          </a:p>
          <a:p>
            <a:r>
              <a:rPr lang="en-US" dirty="0"/>
              <a:t>are due to state </a:t>
            </a:r>
          </a:p>
          <a:p>
            <a:r>
              <a:rPr lang="en-US" dirty="0"/>
              <a:t>submissions and EPA </a:t>
            </a:r>
          </a:p>
          <a:p>
            <a:r>
              <a:rPr lang="en-US" dirty="0"/>
              <a:t>default data updates</a:t>
            </a:r>
          </a:p>
        </p:txBody>
      </p:sp>
    </p:spTree>
    <p:extLst>
      <p:ext uri="{BB962C8B-B14F-4D97-AF65-F5344CB8AC3E}">
        <p14:creationId xmlns:p14="http://schemas.microsoft.com/office/powerpoint/2010/main" val="3505836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.xml"/></Relationships>
</file>

<file path=customXml/_rels/item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.xml"/></Relationships>
</file>

<file path=customXml/_rels/item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.xml"/></Relationships>
</file>

<file path=customXml/_rels/item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.xml"/></Relationships>
</file>

<file path=customXml/_rels/item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.xml"/></Relationships>
</file>

<file path=customXml/_rels/item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.xml"/></Relationships>
</file>

<file path=customXml/_rels/item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.xml"/></Relationships>
</file>

<file path=customXml/_rels/item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.xml"/></Relationships>
</file>

<file path=customXml/_rels/item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.xml"/></Relationships>
</file>

<file path=customXml/_rels/item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.xml"/></Relationships>
</file>

<file path=customXml/_rels/item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.xml"/></Relationships>
</file>

<file path=customXml/_rels/item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.xml"/></Relationships>
</file>

<file path=customXml/_rels/item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.xml"/></Relationships>
</file>

<file path=customXml/_rels/item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.xml"/></Relationships>
</file>

<file path=customXml/_rels/item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.xml"/></Relationships>
</file>

<file path=customXml/_rels/item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.xml"/></Relationships>
</file>

<file path=customXml/_rels/item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.xml"/></Relationships>
</file>

<file path=customXml/_rels/item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.xml"/></Relationships>
</file>

<file path=customXml/_rels/item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.xml"/></Relationships>
</file>

<file path=customXml/_rels/item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.xml"/></Relationships>
</file>

<file path=customXml/_rels/item2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.xml"/></Relationships>
</file>

<file path=customXml/_rels/item2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.xml"/></Relationships>
</file>

<file path=customXml/_rels/item2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.xml"/></Relationships>
</file>

<file path=customXml/_rels/item2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.xml"/></Relationships>
</file>

<file path=customXml/_rels/item2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.xml"/></Relationships>
</file>

<file path=customXml/_rels/item2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.xml"/></Relationships>
</file>

<file path=customXml/_rels/item2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.xml"/></Relationships>
</file>

<file path=customXml/_rels/item2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.xml"/></Relationships>
</file>

<file path=customXml/_rels/item2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.xml"/></Relationships>
</file>

<file path=customXml/_rels/item2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64.xml><?xml version="1.0" encoding="utf-8"?>
<EsriMapsInfo xmlns="ESRI.ArcGIS.Mapping.OfficeIntegration.PowerPointInfo">
  <Version>Version1</Version>
  <RequiresSignIn>False</RequiresSignIn>
</EsriMapsInfo>
</file>

<file path=customXml/item165.xml><?xml version="1.0" encoding="utf-8"?>
<EsriMapsInfo xmlns="ESRI.ArcGIS.Mapping.OfficeIntegration.PowerPointInfo">
  <Version>Version1</Version>
  <RequiresSignIn>False</RequiresSignIn>
</EsriMapsInfo>
</file>

<file path=customXml/item166.xml><?xml version="1.0" encoding="utf-8"?>
<EsriMapsInfo xmlns="ESRI.ArcGIS.Mapping.OfficeIntegration.PowerPointInfo">
  <Version>Version1</Version>
  <RequiresSignIn>False</RequiresSignIn>
</EsriMapsInfo>
</file>

<file path=customXml/item167.xml><?xml version="1.0" encoding="utf-8"?>
<EsriMapsInfo xmlns="ESRI.ArcGIS.Mapping.OfficeIntegration.PowerPointInfo">
  <Version>Version1</Version>
  <RequiresSignIn>False</RequiresSignIn>
</EsriMapsInfo>
</file>

<file path=customXml/item168.xml><?xml version="1.0" encoding="utf-8"?>
<EsriMapsInfo xmlns="ESRI.ArcGIS.Mapping.OfficeIntegration.PowerPointInfo">
  <Version>Version1</Version>
  <RequiresSignIn>False</RequiresSignIn>
</EsriMapsInfo>
</file>

<file path=customXml/item169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70.xml><?xml version="1.0" encoding="utf-8"?>
<EsriMapsInfo xmlns="ESRI.ArcGIS.Mapping.OfficeIntegration.PowerPointInfo">
  <Version>Version1</Version>
  <RequiresSignIn>False</RequiresSignIn>
</EsriMapsInfo>
</file>

<file path=customXml/item171.xml><?xml version="1.0" encoding="utf-8"?>
<EsriMapsInfo xmlns="ESRI.ArcGIS.Mapping.OfficeIntegration.PowerPointInfo">
  <Version>Version1</Version>
  <RequiresSignIn>False</RequiresSignIn>
</EsriMapsInfo>
</file>

<file path=customXml/item172.xml><?xml version="1.0" encoding="utf-8"?>
<EsriMapsInfo xmlns="ESRI.ArcGIS.Mapping.OfficeIntegration.PowerPointInfo">
  <Version>Version1</Version>
  <RequiresSignIn>False</RequiresSignIn>
</EsriMapsInfo>
</file>

<file path=customXml/item173.xml><?xml version="1.0" encoding="utf-8"?>
<EsriMapsInfo xmlns="ESRI.ArcGIS.Mapping.OfficeIntegration.PowerPointInfo">
  <Version>Version1</Version>
  <RequiresSignIn>False</RequiresSignIn>
</EsriMapsInfo>
</file>

<file path=customXml/item174.xml><?xml version="1.0" encoding="utf-8"?>
<EsriMapsInfo xmlns="ESRI.ArcGIS.Mapping.OfficeIntegration.PowerPointInfo">
  <Version>Version1</Version>
  <RequiresSignIn>False</RequiresSignIn>
</EsriMapsInfo>
</file>

<file path=customXml/item175.xml><?xml version="1.0" encoding="utf-8"?>
<EsriMapsInfo xmlns="ESRI.ArcGIS.Mapping.OfficeIntegration.PowerPointInfo">
  <Version>Version1</Version>
  <RequiresSignIn>False</RequiresSignIn>
</EsriMapsInfo>
</file>

<file path=customXml/item176.xml><?xml version="1.0" encoding="utf-8"?>
<EsriMapsInfo xmlns="ESRI.ArcGIS.Mapping.OfficeIntegration.PowerPointInfo">
  <Version>Version1</Version>
  <RequiresSignIn>False</RequiresSignIn>
</EsriMapsInfo>
</file>

<file path=customXml/item177.xml><?xml version="1.0" encoding="utf-8"?>
<EsriMapsInfo xmlns="ESRI.ArcGIS.Mapping.OfficeIntegration.PowerPointInfo">
  <Version>Version1</Version>
  <RequiresSignIn>False</RequiresSignIn>
</EsriMapsInfo>
</file>

<file path=customXml/item178.xml><?xml version="1.0" encoding="utf-8"?>
<EsriMapsInfo xmlns="ESRI.ArcGIS.Mapping.OfficeIntegration.PowerPointInfo">
  <Version>Version1</Version>
  <RequiresSignIn>False</RequiresSignIn>
</EsriMapsInfo>
</file>

<file path=customXml/item179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80.xml><?xml version="1.0" encoding="utf-8"?>
<EsriMapsInfo xmlns="ESRI.ArcGIS.Mapping.OfficeIntegration.PowerPointInfo">
  <Version>Version1</Version>
  <RequiresSignIn>False</RequiresSignIn>
</EsriMapsInfo>
</file>

<file path=customXml/item181.xml><?xml version="1.0" encoding="utf-8"?>
<EsriMapsInfo xmlns="ESRI.ArcGIS.Mapping.OfficeIntegration.PowerPointInfo">
  <Version>Version1</Version>
  <RequiresSignIn>False</RequiresSignIn>
</EsriMapsInfo>
</file>

<file path=customXml/item182.xml><?xml version="1.0" encoding="utf-8"?>
<EsriMapsInfo xmlns="ESRI.ArcGIS.Mapping.OfficeIntegration.PowerPointInfo">
  <Version>Version1</Version>
  <RequiresSignIn>False</RequiresSignIn>
</EsriMapsInfo>
</file>

<file path=customXml/item183.xml><?xml version="1.0" encoding="utf-8"?>
<EsriMapsInfo xmlns="ESRI.ArcGIS.Mapping.OfficeIntegration.PowerPointInfo">
  <Version>Version1</Version>
  <RequiresSignIn>False</RequiresSignIn>
</EsriMapsInfo>
</file>

<file path=customXml/item184.xml><?xml version="1.0" encoding="utf-8"?>
<EsriMapsInfo xmlns="ESRI.ArcGIS.Mapping.OfficeIntegration.PowerPointInfo">
  <Version>Version1</Version>
  <RequiresSignIn>False</RequiresSignIn>
</EsriMapsInfo>
</file>

<file path=customXml/item185.xml><?xml version="1.0" encoding="utf-8"?>
<EsriMapsInfo xmlns="ESRI.ArcGIS.Mapping.OfficeIntegration.PowerPointInfo">
  <Version>Version1</Version>
  <RequiresSignIn>False</RequiresSignIn>
</EsriMapsInfo>
</file>

<file path=customXml/item186.xml><?xml version="1.0" encoding="utf-8"?>
<EsriMapsInfo xmlns="ESRI.ArcGIS.Mapping.OfficeIntegration.PowerPointInfo">
  <Version>Version1</Version>
  <RequiresSignIn>False</RequiresSignIn>
</EsriMapsInfo>
</file>

<file path=customXml/item187.xml><?xml version="1.0" encoding="utf-8"?>
<EsriMapsInfo xmlns="ESRI.ArcGIS.Mapping.OfficeIntegration.PowerPointInfo">
  <Version>Version1</Version>
  <RequiresSignIn>False</RequiresSignIn>
</EsriMapsInfo>
</file>

<file path=customXml/item188.xml><?xml version="1.0" encoding="utf-8"?>
<EsriMapsInfo xmlns="ESRI.ArcGIS.Mapping.OfficeIntegration.PowerPointInfo">
  <Version>Version1</Version>
  <RequiresSignIn>False</RequiresSignIn>
</EsriMapsInfo>
</file>

<file path=customXml/item189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190.xml><?xml version="1.0" encoding="utf-8"?>
<EsriMapsInfo xmlns="ESRI.ArcGIS.Mapping.OfficeIntegration.PowerPointInfo">
  <Version>Version1</Version>
  <RequiresSignIn>False</RequiresSignIn>
</EsriMapsInfo>
</file>

<file path=customXml/item191.xml><?xml version="1.0" encoding="utf-8"?>
<EsriMapsInfo xmlns="ESRI.ArcGIS.Mapping.OfficeIntegration.PowerPointInfo">
  <Version>Version1</Version>
  <RequiresSignIn>False</RequiresSignIn>
</EsriMapsInfo>
</file>

<file path=customXml/item192.xml><?xml version="1.0" encoding="utf-8"?>
<EsriMapsInfo xmlns="ESRI.ArcGIS.Mapping.OfficeIntegration.PowerPointInfo">
  <Version>Version1</Version>
  <RequiresSignIn>False</RequiresSignIn>
</EsriMapsInfo>
</file>

<file path=customXml/item193.xml><?xml version="1.0" encoding="utf-8"?>
<EsriMapsInfo xmlns="ESRI.ArcGIS.Mapping.OfficeIntegration.PowerPointInfo">
  <Version>Version1</Version>
  <RequiresSignIn>False</RequiresSignIn>
</EsriMapsInfo>
</file>

<file path=customXml/item194.xml><?xml version="1.0" encoding="utf-8"?>
<EsriMapsInfo xmlns="ESRI.ArcGIS.Mapping.OfficeIntegration.PowerPointInfo">
  <Version>Version1</Version>
  <RequiresSignIn>False</RequiresSignIn>
</EsriMapsInfo>
</file>

<file path=customXml/item195.xml><?xml version="1.0" encoding="utf-8"?>
<EsriMapsInfo xmlns="ESRI.ArcGIS.Mapping.OfficeIntegration.PowerPointInfo">
  <Version>Version1</Version>
  <RequiresSignIn>False</RequiresSignIn>
</EsriMapsInfo>
</file>

<file path=customXml/item196.xml><?xml version="1.0" encoding="utf-8"?>
<EsriMapsInfo xmlns="ESRI.ArcGIS.Mapping.OfficeIntegration.PowerPointInfo">
  <Version>Version1</Version>
  <RequiresSignIn>False</RequiresSignIn>
</EsriMapsInfo>
</file>

<file path=customXml/item197.xml><?xml version="1.0" encoding="utf-8"?>
<EsriMapsInfo xmlns="ESRI.ArcGIS.Mapping.OfficeIntegration.PowerPointInfo">
  <Version>Version1</Version>
  <RequiresSignIn>False</RequiresSignIn>
</EsriMapsInfo>
</file>

<file path=customXml/item198.xml><?xml version="1.0" encoding="utf-8"?>
<EsriMapsInfo xmlns="ESRI.ArcGIS.Mapping.OfficeIntegration.PowerPointInfo">
  <Version>Version1</Version>
  <RequiresSignIn>False</RequiresSignIn>
</EsriMapsInfo>
</file>

<file path=customXml/item19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00.xml><?xml version="1.0" encoding="utf-8"?>
<EsriMapsInfo xmlns="ESRI.ArcGIS.Mapping.OfficeIntegration.PowerPointInfo">
  <Version>Version1</Version>
  <RequiresSignIn>False</RequiresSignIn>
</EsriMapsInfo>
</file>

<file path=customXml/item201.xml><?xml version="1.0" encoding="utf-8"?>
<EsriMapsInfo xmlns="ESRI.ArcGIS.Mapping.OfficeIntegration.PowerPointInfo">
  <Version>Version1</Version>
  <RequiresSignIn>False</RequiresSignIn>
</EsriMapsInfo>
</file>

<file path=customXml/item202.xml><?xml version="1.0" encoding="utf-8"?>
<EsriMapsInfo xmlns="ESRI.ArcGIS.Mapping.OfficeIntegration.PowerPointInfo">
  <Version>Version1</Version>
  <RequiresSignIn>False</RequiresSignIn>
</EsriMapsInfo>
</file>

<file path=customXml/item203.xml><?xml version="1.0" encoding="utf-8"?>
<EsriMapsInfo xmlns="ESRI.ArcGIS.Mapping.OfficeIntegration.PowerPointInfo">
  <Version>Version1</Version>
  <RequiresSignIn>False</RequiresSignIn>
</EsriMapsInfo>
</file>

<file path=customXml/item204.xml><?xml version="1.0" encoding="utf-8"?>
<EsriMapsInfo xmlns="ESRI.ArcGIS.Mapping.OfficeIntegration.PowerPointInfo">
  <Version>Version1</Version>
  <RequiresSignIn>False</RequiresSignIn>
</EsriMapsInfo>
</file>

<file path=customXml/item205.xml><?xml version="1.0" encoding="utf-8"?>
<EsriMapsInfo xmlns="ESRI.ArcGIS.Mapping.OfficeIntegration.PowerPointInfo">
  <Version>Version1</Version>
  <RequiresSignIn>False</RequiresSignIn>
</EsriMapsInfo>
</file>

<file path=customXml/item206.xml><?xml version="1.0" encoding="utf-8"?>
<EsriMapsInfo xmlns="ESRI.ArcGIS.Mapping.OfficeIntegration.PowerPointInfo">
  <Version>Version1</Version>
  <RequiresSignIn>False</RequiresSignIn>
</EsriMapsInfo>
</file>

<file path=customXml/item207.xml><?xml version="1.0" encoding="utf-8"?>
<EsriMapsInfo xmlns="ESRI.ArcGIS.Mapping.OfficeIntegration.PowerPointInfo">
  <Version>Version1</Version>
  <RequiresSignIn>False</RequiresSignIn>
</EsriMapsInfo>
</file>

<file path=customXml/item208.xml><?xml version="1.0" encoding="utf-8"?>
<EsriMapsInfo xmlns="ESRI.ArcGIS.Mapping.OfficeIntegration.PowerPointInfo">
  <Version>Version1</Version>
  <RequiresSignIn>False</RequiresSignIn>
</EsriMapsInfo>
</file>

<file path=customXml/item209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10.xml><?xml version="1.0" encoding="utf-8"?>
<EsriMapsInfo xmlns="ESRI.ArcGIS.Mapping.OfficeIntegration.PowerPointInfo">
  <Version>Version1</Version>
  <RequiresSignIn>False</RequiresSignIn>
</EsriMapsInfo>
</file>

<file path=customXml/item211.xml><?xml version="1.0" encoding="utf-8"?>
<EsriMapsInfo xmlns="ESRI.ArcGIS.Mapping.OfficeIntegration.PowerPointInfo">
  <Version>Version1</Version>
  <RequiresSignIn>False</RequiresSignIn>
</EsriMapsInfo>
</file>

<file path=customXml/item212.xml><?xml version="1.0" encoding="utf-8"?>
<EsriMapsInfo xmlns="ESRI.ArcGIS.Mapping.OfficeIntegration.PowerPointInfo">
  <Version>Version1</Version>
  <RequiresSignIn>False</RequiresSignIn>
</EsriMapsInfo>
</file>

<file path=customXml/item213.xml><?xml version="1.0" encoding="utf-8"?>
<EsriMapsInfo xmlns="ESRI.ArcGIS.Mapping.OfficeIntegration.PowerPointInfo">
  <Version>Version1</Version>
  <RequiresSignIn>False</RequiresSignIn>
</EsriMapsInfo>
</file>

<file path=customXml/item214.xml><?xml version="1.0" encoding="utf-8"?>
<EsriMapsInfo xmlns="ESRI.ArcGIS.Mapping.OfficeIntegration.PowerPointInfo">
  <Version>Version1</Version>
  <RequiresSignIn>False</RequiresSignIn>
</EsriMapsInfo>
</file>

<file path=customXml/item215.xml><?xml version="1.0" encoding="utf-8"?>
<EsriMapsInfo xmlns="ESRI.ArcGIS.Mapping.OfficeIntegration.PowerPointInfo">
  <Version>Version1</Version>
  <RequiresSignIn>False</RequiresSignIn>
</EsriMapsInfo>
</file>

<file path=customXml/item216.xml><?xml version="1.0" encoding="utf-8"?>
<EsriMapsInfo xmlns="ESRI.ArcGIS.Mapping.OfficeIntegration.PowerPointInfo">
  <Version>Version1</Version>
  <RequiresSignIn>False</RequiresSignIn>
</EsriMapsInfo>
</file>

<file path=customXml/item217.xml><?xml version="1.0" encoding="utf-8"?>
<EsriMapsInfo xmlns="ESRI.ArcGIS.Mapping.OfficeIntegration.PowerPointInfo">
  <Version>Version1</Version>
  <RequiresSignIn>False</RequiresSignIn>
</EsriMapsInfo>
</file>

<file path=customXml/item218.xml><?xml version="1.0" encoding="utf-8"?>
<EsriMapsInfo xmlns="ESRI.ArcGIS.Mapping.OfficeIntegration.PowerPointInfo">
  <Version>Version1</Version>
  <RequiresSignIn>False</RequiresSignIn>
</EsriMapsInfo>
</file>

<file path=customXml/item219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20.xml><?xml version="1.0" encoding="utf-8"?>
<EsriMapsInfo xmlns="ESRI.ArcGIS.Mapping.OfficeIntegration.PowerPointInfo">
  <Version>Version1</Version>
  <RequiresSignIn>False</RequiresSignIn>
</EsriMapsInfo>
</file>

<file path=customXml/item221.xml><?xml version="1.0" encoding="utf-8"?>
<EsriMapsInfo xmlns="ESRI.ArcGIS.Mapping.OfficeIntegration.PowerPointInfo">
  <Version>Version1</Version>
  <RequiresSignIn>False</RequiresSignIn>
</EsriMapsInfo>
</file>

<file path=customXml/item2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EC0E88B-878C-4E50-BC34-480E255395EC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3A3B6BEB-8E06-44EF-89F8-510172BBFA04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83CC06F2-6C2D-43DE-B92B-F63F3565CDA1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7BE0D2FF-1661-4217-B312-CEE8CD1B91BF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DA4B83B6-9D2A-4101-9575-E987F0122E28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0E3C29AF-C856-432F-AF8B-37C15689A1BA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7450556F-82B4-47D0-A2AB-B2BFC509C1D3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3361D4FB-DC33-4B81-B0F1-AED207AADC71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66484E3F-9379-4637-A982-F78215654D5E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59844938-CD1E-4733-93F5-FA50DA664951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55B7D806-7C73-43B0-B7C9-F544095009B0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A16086C6-3A1C-40C1-B36E-441B51CE9C5C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39896BA-4D9C-4065-A5A3-9AD224FE41B3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0C3EC450-3D12-49F6-89C8-E1FED11A35E4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50B7B162-7E3C-41D7-A8FE-DC3DD4044F68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E0FFF354-F6AE-413C-B714-5ED02E301D00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C028E4D7-7EB1-4825-8EEA-934215440086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C2FD8B33-C52C-473A-BD98-43B12902455A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A9CC6BFB-E492-441A-B48C-D7C307074437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99412089-5A52-4818-9740-79CEAA112A8F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68A35C3D-BCE3-4675-B3D0-DF0379B40D8F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FFEDEDC4-0593-4631-823C-F934DB84803C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BE9ABFA8-350A-4FC8-A9FC-D081F1B3C973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A835A2EC-6AB7-4FC2-990C-3B56E0311730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1449DBDE-A6CC-4C1D-B415-F4AEA9D473EF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26FD99A5-C7AC-42C7-8BA8-BE6EE98D9D1D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46752475-F417-4703-9D10-F924E7E5FD28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840A04A9-CD42-4A07-BCFC-BB595C1ED01A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793FACBA-ECC4-411D-897D-7051FFE4B068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D39E8D51-E7C5-4617-8F87-D2D4EDDE8D28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659F2353-8BD1-44E8-8A0F-F131137D6A5F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9CBD2C51-2D2D-4651-BD56-BE6151257AB2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4D764801-5F1E-4451-894D-DB715F89D3A8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4A1C7F42-23D4-4074-8E35-069697F85DF4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59E1046B-8E54-4BB0-B529-34799F93C741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0A23BFB3-CCA5-4FE2-A762-3367F7CAA397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7B360771-0C41-4532-81EF-E952FA693A4C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4769AD20-7BF9-46D6-88A5-64F9350F7AAC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149AC36F-0F9E-48F3-83FB-1B71E235FAC2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96EBD7D3-06DE-4E78-AB84-4B7286037295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2A21B8D6-1BD4-4E78-8192-9666E4607E3E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95E37067-2816-418A-A65A-B91AA6E18A18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CBC9BA39-FF25-43EA-891D-6623BE27C90D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D7AB50CC-43B0-48D6-8DEA-E708A23D0201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C2B6635E-1FA9-408D-8AF0-E3C150C5F505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41A16E82-9EA5-4CEB-88DE-3275ACC0C487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A7DF060F-E68D-4889-B3FA-5268871F78C6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A7E097C4-59C1-4385-B5B7-908F615EB5AB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C695A5DF-4B7C-483C-8BE2-C7951EC4465F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45806BF2-821F-4CC7-92C5-0159286431F6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2677F241-E117-473C-AF68-192E4432B5D3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60A76A2A-0C67-4EED-BE91-974E856D4E80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52472F19-8E9C-47EE-819E-EC7C06A8B6FD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59ECD4A4-B2EE-402D-B821-1CB8426F54FC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0B6DEB4E-1BFD-4282-B650-4E0B92DC323D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FCB12DB3-C8C6-4A34-884A-08477C4A4228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F5FFC5FC-5217-4115-9FA5-01F0F839E8E0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97AB2FF8-E2A3-45A9-A701-58A328A6A849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CE5DD6EE-BA5B-449A-9439-F4BC337FFF43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95838D78-AEC9-4125-89EE-EBD8AD43D760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0AC9F9D5-309D-4F30-AAD8-26550E1F4C1F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3BAA04BD-2079-48A5-8F95-501148372F24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94C298A9-6DB5-4D86-8C61-65332C5016FF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C6416AB2-8568-4FDF-A1E1-0852BD7999AB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7FF3FADC-C2E2-493A-AF9E-43D1B75D67FF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3B5915F8-6C70-46BA-9163-322BB2AE49E4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D3090D3B-AED1-4BFB-BB03-7A8874008109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6E05C26E-4C1C-4293-B006-15091F360355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356C29AD-E73F-4587-8ACF-EE25149DADE7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D5B10552-D090-472B-BDF6-7705A2D0D4EE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56887F6E-89C9-4F5D-80ED-6248EA01FD52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F71A5426-E6A7-4FAF-9FE8-D64F1A01387C}">
  <ds:schemaRefs>
    <ds:schemaRef ds:uri="ESRI.ArcGIS.Mapping.OfficeIntegration.PowerPointInfo"/>
  </ds:schemaRefs>
</ds:datastoreItem>
</file>

<file path=customXml/itemProps164.xml><?xml version="1.0" encoding="utf-8"?>
<ds:datastoreItem xmlns:ds="http://schemas.openxmlformats.org/officeDocument/2006/customXml" ds:itemID="{762EF932-2E45-40A1-BC1E-E7933E785AF3}">
  <ds:schemaRefs>
    <ds:schemaRef ds:uri="ESRI.ArcGIS.Mapping.OfficeIntegration.PowerPointInfo"/>
  </ds:schemaRefs>
</ds:datastoreItem>
</file>

<file path=customXml/itemProps165.xml><?xml version="1.0" encoding="utf-8"?>
<ds:datastoreItem xmlns:ds="http://schemas.openxmlformats.org/officeDocument/2006/customXml" ds:itemID="{531BBFB5-67A3-463D-A5D4-0430EDD9F28E}">
  <ds:schemaRefs>
    <ds:schemaRef ds:uri="ESRI.ArcGIS.Mapping.OfficeIntegration.PowerPointInfo"/>
  </ds:schemaRefs>
</ds:datastoreItem>
</file>

<file path=customXml/itemProps166.xml><?xml version="1.0" encoding="utf-8"?>
<ds:datastoreItem xmlns:ds="http://schemas.openxmlformats.org/officeDocument/2006/customXml" ds:itemID="{15F02445-ADE3-479D-822B-48680AE96153}">
  <ds:schemaRefs>
    <ds:schemaRef ds:uri="ESRI.ArcGIS.Mapping.OfficeIntegration.PowerPointInfo"/>
  </ds:schemaRefs>
</ds:datastoreItem>
</file>

<file path=customXml/itemProps167.xml><?xml version="1.0" encoding="utf-8"?>
<ds:datastoreItem xmlns:ds="http://schemas.openxmlformats.org/officeDocument/2006/customXml" ds:itemID="{2B997F33-ED98-4245-8C75-1FA01F0BFB2F}">
  <ds:schemaRefs>
    <ds:schemaRef ds:uri="ESRI.ArcGIS.Mapping.OfficeIntegration.PowerPointInfo"/>
  </ds:schemaRefs>
</ds:datastoreItem>
</file>

<file path=customXml/itemProps168.xml><?xml version="1.0" encoding="utf-8"?>
<ds:datastoreItem xmlns:ds="http://schemas.openxmlformats.org/officeDocument/2006/customXml" ds:itemID="{56928FB0-CB2D-4B4F-97BC-E5315DE78861}">
  <ds:schemaRefs>
    <ds:schemaRef ds:uri="ESRI.ArcGIS.Mapping.OfficeIntegration.PowerPointInfo"/>
  </ds:schemaRefs>
</ds:datastoreItem>
</file>

<file path=customXml/itemProps169.xml><?xml version="1.0" encoding="utf-8"?>
<ds:datastoreItem xmlns:ds="http://schemas.openxmlformats.org/officeDocument/2006/customXml" ds:itemID="{6242BA47-E955-4F41-908A-45642C98A35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5DB86918-D3B3-429B-9674-19C7BF7A2A43}">
  <ds:schemaRefs>
    <ds:schemaRef ds:uri="ESRI.ArcGIS.Mapping.OfficeIntegration.PowerPointInfo"/>
  </ds:schemaRefs>
</ds:datastoreItem>
</file>

<file path=customXml/itemProps170.xml><?xml version="1.0" encoding="utf-8"?>
<ds:datastoreItem xmlns:ds="http://schemas.openxmlformats.org/officeDocument/2006/customXml" ds:itemID="{6934F189-A051-4DD2-B886-0A44E5A39028}">
  <ds:schemaRefs>
    <ds:schemaRef ds:uri="ESRI.ArcGIS.Mapping.OfficeIntegration.PowerPointInfo"/>
  </ds:schemaRefs>
</ds:datastoreItem>
</file>

<file path=customXml/itemProps171.xml><?xml version="1.0" encoding="utf-8"?>
<ds:datastoreItem xmlns:ds="http://schemas.openxmlformats.org/officeDocument/2006/customXml" ds:itemID="{0C133B4F-85E9-4E26-A2D0-767C78E39744}">
  <ds:schemaRefs>
    <ds:schemaRef ds:uri="ESRI.ArcGIS.Mapping.OfficeIntegration.PowerPointInfo"/>
  </ds:schemaRefs>
</ds:datastoreItem>
</file>

<file path=customXml/itemProps172.xml><?xml version="1.0" encoding="utf-8"?>
<ds:datastoreItem xmlns:ds="http://schemas.openxmlformats.org/officeDocument/2006/customXml" ds:itemID="{D6D21778-F87D-4171-B29E-593500565233}">
  <ds:schemaRefs>
    <ds:schemaRef ds:uri="ESRI.ArcGIS.Mapping.OfficeIntegration.PowerPointInfo"/>
  </ds:schemaRefs>
</ds:datastoreItem>
</file>

<file path=customXml/itemProps173.xml><?xml version="1.0" encoding="utf-8"?>
<ds:datastoreItem xmlns:ds="http://schemas.openxmlformats.org/officeDocument/2006/customXml" ds:itemID="{36BE2E28-1A57-4889-8BFE-A38384D02F53}">
  <ds:schemaRefs>
    <ds:schemaRef ds:uri="ESRI.ArcGIS.Mapping.OfficeIntegration.PowerPointInfo"/>
  </ds:schemaRefs>
</ds:datastoreItem>
</file>

<file path=customXml/itemProps174.xml><?xml version="1.0" encoding="utf-8"?>
<ds:datastoreItem xmlns:ds="http://schemas.openxmlformats.org/officeDocument/2006/customXml" ds:itemID="{748E0324-29EC-47A6-9EB1-0FB98E849DA8}">
  <ds:schemaRefs>
    <ds:schemaRef ds:uri="ESRI.ArcGIS.Mapping.OfficeIntegration.PowerPointInfo"/>
  </ds:schemaRefs>
</ds:datastoreItem>
</file>

<file path=customXml/itemProps175.xml><?xml version="1.0" encoding="utf-8"?>
<ds:datastoreItem xmlns:ds="http://schemas.openxmlformats.org/officeDocument/2006/customXml" ds:itemID="{C515F22F-0246-4D45-A195-9E5631206E2A}">
  <ds:schemaRefs>
    <ds:schemaRef ds:uri="ESRI.ArcGIS.Mapping.OfficeIntegration.PowerPointInfo"/>
  </ds:schemaRefs>
</ds:datastoreItem>
</file>

<file path=customXml/itemProps176.xml><?xml version="1.0" encoding="utf-8"?>
<ds:datastoreItem xmlns:ds="http://schemas.openxmlformats.org/officeDocument/2006/customXml" ds:itemID="{EE1B2E21-0D1B-4177-B4CD-CEEE9EB79F52}">
  <ds:schemaRefs>
    <ds:schemaRef ds:uri="ESRI.ArcGIS.Mapping.OfficeIntegration.PowerPointInfo"/>
  </ds:schemaRefs>
</ds:datastoreItem>
</file>

<file path=customXml/itemProps177.xml><?xml version="1.0" encoding="utf-8"?>
<ds:datastoreItem xmlns:ds="http://schemas.openxmlformats.org/officeDocument/2006/customXml" ds:itemID="{5B4FD8F8-434C-4AED-8968-94B888844777}">
  <ds:schemaRefs>
    <ds:schemaRef ds:uri="ESRI.ArcGIS.Mapping.OfficeIntegration.PowerPointInfo"/>
  </ds:schemaRefs>
</ds:datastoreItem>
</file>

<file path=customXml/itemProps178.xml><?xml version="1.0" encoding="utf-8"?>
<ds:datastoreItem xmlns:ds="http://schemas.openxmlformats.org/officeDocument/2006/customXml" ds:itemID="{1D881472-CD7B-4421-8548-791E68197E4C}">
  <ds:schemaRefs>
    <ds:schemaRef ds:uri="ESRI.ArcGIS.Mapping.OfficeIntegration.PowerPointInfo"/>
  </ds:schemaRefs>
</ds:datastoreItem>
</file>

<file path=customXml/itemProps179.xml><?xml version="1.0" encoding="utf-8"?>
<ds:datastoreItem xmlns:ds="http://schemas.openxmlformats.org/officeDocument/2006/customXml" ds:itemID="{3841BB89-C0EC-4111-A556-919EB647F296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E9F2FD67-EE77-42B9-AE16-2688DFA48A8D}">
  <ds:schemaRefs>
    <ds:schemaRef ds:uri="ESRI.ArcGIS.Mapping.OfficeIntegration.PowerPointInfo"/>
  </ds:schemaRefs>
</ds:datastoreItem>
</file>

<file path=customXml/itemProps180.xml><?xml version="1.0" encoding="utf-8"?>
<ds:datastoreItem xmlns:ds="http://schemas.openxmlformats.org/officeDocument/2006/customXml" ds:itemID="{FB9F58AF-5BAA-4E87-B03D-1A82625468C2}">
  <ds:schemaRefs>
    <ds:schemaRef ds:uri="ESRI.ArcGIS.Mapping.OfficeIntegration.PowerPointInfo"/>
  </ds:schemaRefs>
</ds:datastoreItem>
</file>

<file path=customXml/itemProps181.xml><?xml version="1.0" encoding="utf-8"?>
<ds:datastoreItem xmlns:ds="http://schemas.openxmlformats.org/officeDocument/2006/customXml" ds:itemID="{FEFB4ECA-9DCD-4887-AE52-309EE8E33A81}">
  <ds:schemaRefs>
    <ds:schemaRef ds:uri="ESRI.ArcGIS.Mapping.OfficeIntegration.PowerPointInfo"/>
  </ds:schemaRefs>
</ds:datastoreItem>
</file>

<file path=customXml/itemProps182.xml><?xml version="1.0" encoding="utf-8"?>
<ds:datastoreItem xmlns:ds="http://schemas.openxmlformats.org/officeDocument/2006/customXml" ds:itemID="{76127684-4328-4667-A820-1D9BC5CA770F}">
  <ds:schemaRefs>
    <ds:schemaRef ds:uri="ESRI.ArcGIS.Mapping.OfficeIntegration.PowerPointInfo"/>
  </ds:schemaRefs>
</ds:datastoreItem>
</file>

<file path=customXml/itemProps183.xml><?xml version="1.0" encoding="utf-8"?>
<ds:datastoreItem xmlns:ds="http://schemas.openxmlformats.org/officeDocument/2006/customXml" ds:itemID="{A76541BC-A16A-41EB-A098-7F4BD7B0955D}">
  <ds:schemaRefs>
    <ds:schemaRef ds:uri="ESRI.ArcGIS.Mapping.OfficeIntegration.PowerPointInfo"/>
  </ds:schemaRefs>
</ds:datastoreItem>
</file>

<file path=customXml/itemProps184.xml><?xml version="1.0" encoding="utf-8"?>
<ds:datastoreItem xmlns:ds="http://schemas.openxmlformats.org/officeDocument/2006/customXml" ds:itemID="{B6D76E6D-CED7-4A61-B0F2-D51D6EFA4741}">
  <ds:schemaRefs>
    <ds:schemaRef ds:uri="ESRI.ArcGIS.Mapping.OfficeIntegration.PowerPointInfo"/>
  </ds:schemaRefs>
</ds:datastoreItem>
</file>

<file path=customXml/itemProps185.xml><?xml version="1.0" encoding="utf-8"?>
<ds:datastoreItem xmlns:ds="http://schemas.openxmlformats.org/officeDocument/2006/customXml" ds:itemID="{3D64B92F-E677-44AA-A933-3ABF3651D9B3}">
  <ds:schemaRefs>
    <ds:schemaRef ds:uri="ESRI.ArcGIS.Mapping.OfficeIntegration.PowerPointInfo"/>
  </ds:schemaRefs>
</ds:datastoreItem>
</file>

<file path=customXml/itemProps186.xml><?xml version="1.0" encoding="utf-8"?>
<ds:datastoreItem xmlns:ds="http://schemas.openxmlformats.org/officeDocument/2006/customXml" ds:itemID="{7E892209-2CEA-406E-9A39-40422A67B5CD}">
  <ds:schemaRefs>
    <ds:schemaRef ds:uri="ESRI.ArcGIS.Mapping.OfficeIntegration.PowerPointInfo"/>
  </ds:schemaRefs>
</ds:datastoreItem>
</file>

<file path=customXml/itemProps187.xml><?xml version="1.0" encoding="utf-8"?>
<ds:datastoreItem xmlns:ds="http://schemas.openxmlformats.org/officeDocument/2006/customXml" ds:itemID="{7A5CED35-6CE6-43E2-AA6A-E09E7D977541}">
  <ds:schemaRefs>
    <ds:schemaRef ds:uri="ESRI.ArcGIS.Mapping.OfficeIntegration.PowerPointInfo"/>
  </ds:schemaRefs>
</ds:datastoreItem>
</file>

<file path=customXml/itemProps188.xml><?xml version="1.0" encoding="utf-8"?>
<ds:datastoreItem xmlns:ds="http://schemas.openxmlformats.org/officeDocument/2006/customXml" ds:itemID="{CDE1FBB5-C3B2-49E6-BDB5-3C7CC10976AE}">
  <ds:schemaRefs>
    <ds:schemaRef ds:uri="ESRI.ArcGIS.Mapping.OfficeIntegration.PowerPointInfo"/>
  </ds:schemaRefs>
</ds:datastoreItem>
</file>

<file path=customXml/itemProps189.xml><?xml version="1.0" encoding="utf-8"?>
<ds:datastoreItem xmlns:ds="http://schemas.openxmlformats.org/officeDocument/2006/customXml" ds:itemID="{8C83D17E-4E8D-4D4D-AC91-AEFD7992032D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F367C47E-34F5-497D-A051-FF3E84CDF8F4}">
  <ds:schemaRefs>
    <ds:schemaRef ds:uri="ESRI.ArcGIS.Mapping.OfficeIntegration.PowerPointInfo"/>
  </ds:schemaRefs>
</ds:datastoreItem>
</file>

<file path=customXml/itemProps190.xml><?xml version="1.0" encoding="utf-8"?>
<ds:datastoreItem xmlns:ds="http://schemas.openxmlformats.org/officeDocument/2006/customXml" ds:itemID="{41282D0A-4573-43C0-867D-E9A8A9A8B52A}">
  <ds:schemaRefs>
    <ds:schemaRef ds:uri="ESRI.ArcGIS.Mapping.OfficeIntegration.PowerPointInfo"/>
  </ds:schemaRefs>
</ds:datastoreItem>
</file>

<file path=customXml/itemProps191.xml><?xml version="1.0" encoding="utf-8"?>
<ds:datastoreItem xmlns:ds="http://schemas.openxmlformats.org/officeDocument/2006/customXml" ds:itemID="{9C61D0DE-7D5D-4EC2-8D8D-94BCB5F62373}">
  <ds:schemaRefs>
    <ds:schemaRef ds:uri="ESRI.ArcGIS.Mapping.OfficeIntegration.PowerPointInfo"/>
  </ds:schemaRefs>
</ds:datastoreItem>
</file>

<file path=customXml/itemProps192.xml><?xml version="1.0" encoding="utf-8"?>
<ds:datastoreItem xmlns:ds="http://schemas.openxmlformats.org/officeDocument/2006/customXml" ds:itemID="{2793FE04-100E-46E6-99A4-7DB38C5D4ACE}">
  <ds:schemaRefs>
    <ds:schemaRef ds:uri="ESRI.ArcGIS.Mapping.OfficeIntegration.PowerPointInfo"/>
  </ds:schemaRefs>
</ds:datastoreItem>
</file>

<file path=customXml/itemProps193.xml><?xml version="1.0" encoding="utf-8"?>
<ds:datastoreItem xmlns:ds="http://schemas.openxmlformats.org/officeDocument/2006/customXml" ds:itemID="{3012277C-E474-4A16-BA30-F5708BF3CFC1}">
  <ds:schemaRefs>
    <ds:schemaRef ds:uri="ESRI.ArcGIS.Mapping.OfficeIntegration.PowerPointInfo"/>
  </ds:schemaRefs>
</ds:datastoreItem>
</file>

<file path=customXml/itemProps194.xml><?xml version="1.0" encoding="utf-8"?>
<ds:datastoreItem xmlns:ds="http://schemas.openxmlformats.org/officeDocument/2006/customXml" ds:itemID="{9037365F-9090-4F46-A287-982AC442A287}">
  <ds:schemaRefs>
    <ds:schemaRef ds:uri="ESRI.ArcGIS.Mapping.OfficeIntegration.PowerPointInfo"/>
  </ds:schemaRefs>
</ds:datastoreItem>
</file>

<file path=customXml/itemProps195.xml><?xml version="1.0" encoding="utf-8"?>
<ds:datastoreItem xmlns:ds="http://schemas.openxmlformats.org/officeDocument/2006/customXml" ds:itemID="{C213769D-8D2F-4569-B9B8-B43169FCA559}">
  <ds:schemaRefs>
    <ds:schemaRef ds:uri="ESRI.ArcGIS.Mapping.OfficeIntegration.PowerPointInfo"/>
  </ds:schemaRefs>
</ds:datastoreItem>
</file>

<file path=customXml/itemProps196.xml><?xml version="1.0" encoding="utf-8"?>
<ds:datastoreItem xmlns:ds="http://schemas.openxmlformats.org/officeDocument/2006/customXml" ds:itemID="{262BFF58-50D5-472D-BAF9-8FE9ED1B0AB1}">
  <ds:schemaRefs>
    <ds:schemaRef ds:uri="ESRI.ArcGIS.Mapping.OfficeIntegration.PowerPointInfo"/>
  </ds:schemaRefs>
</ds:datastoreItem>
</file>

<file path=customXml/itemProps197.xml><?xml version="1.0" encoding="utf-8"?>
<ds:datastoreItem xmlns:ds="http://schemas.openxmlformats.org/officeDocument/2006/customXml" ds:itemID="{9C79E996-74D7-4FF9-A83E-D7FCAE315D40}">
  <ds:schemaRefs>
    <ds:schemaRef ds:uri="ESRI.ArcGIS.Mapping.OfficeIntegration.PowerPointInfo"/>
  </ds:schemaRefs>
</ds:datastoreItem>
</file>

<file path=customXml/itemProps198.xml><?xml version="1.0" encoding="utf-8"?>
<ds:datastoreItem xmlns:ds="http://schemas.openxmlformats.org/officeDocument/2006/customXml" ds:itemID="{0FEA55B8-388B-4783-B822-C94A730C2857}">
  <ds:schemaRefs>
    <ds:schemaRef ds:uri="ESRI.ArcGIS.Mapping.OfficeIntegration.PowerPointInfo"/>
  </ds:schemaRefs>
</ds:datastoreItem>
</file>

<file path=customXml/itemProps199.xml><?xml version="1.0" encoding="utf-8"?>
<ds:datastoreItem xmlns:ds="http://schemas.openxmlformats.org/officeDocument/2006/customXml" ds:itemID="{BAF7C30B-1484-48E3-AF3E-7999FD79CF4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845448B6-655E-4BE5-A939-6C6B43B4E66A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70BD9DC-1108-4984-A673-7432887051D0}">
  <ds:schemaRefs>
    <ds:schemaRef ds:uri="ESRI.ArcGIS.Mapping.OfficeIntegration.PowerPointInfo"/>
  </ds:schemaRefs>
</ds:datastoreItem>
</file>

<file path=customXml/itemProps200.xml><?xml version="1.0" encoding="utf-8"?>
<ds:datastoreItem xmlns:ds="http://schemas.openxmlformats.org/officeDocument/2006/customXml" ds:itemID="{FE101C5D-7897-453D-9BCE-2E3559DBA0F9}">
  <ds:schemaRefs>
    <ds:schemaRef ds:uri="ESRI.ArcGIS.Mapping.OfficeIntegration.PowerPointInfo"/>
  </ds:schemaRefs>
</ds:datastoreItem>
</file>

<file path=customXml/itemProps201.xml><?xml version="1.0" encoding="utf-8"?>
<ds:datastoreItem xmlns:ds="http://schemas.openxmlformats.org/officeDocument/2006/customXml" ds:itemID="{6F2017C6-E7F2-4422-B94D-C53309C33EF2}">
  <ds:schemaRefs>
    <ds:schemaRef ds:uri="ESRI.ArcGIS.Mapping.OfficeIntegration.PowerPointInfo"/>
  </ds:schemaRefs>
</ds:datastoreItem>
</file>

<file path=customXml/itemProps202.xml><?xml version="1.0" encoding="utf-8"?>
<ds:datastoreItem xmlns:ds="http://schemas.openxmlformats.org/officeDocument/2006/customXml" ds:itemID="{673C7D94-E25E-4B81-82D1-B20A69CEAEA2}">
  <ds:schemaRefs>
    <ds:schemaRef ds:uri="ESRI.ArcGIS.Mapping.OfficeIntegration.PowerPointInfo"/>
  </ds:schemaRefs>
</ds:datastoreItem>
</file>

<file path=customXml/itemProps203.xml><?xml version="1.0" encoding="utf-8"?>
<ds:datastoreItem xmlns:ds="http://schemas.openxmlformats.org/officeDocument/2006/customXml" ds:itemID="{893463D7-C02B-4985-A007-A962A8079044}">
  <ds:schemaRefs>
    <ds:schemaRef ds:uri="ESRI.ArcGIS.Mapping.OfficeIntegration.PowerPointInfo"/>
  </ds:schemaRefs>
</ds:datastoreItem>
</file>

<file path=customXml/itemProps204.xml><?xml version="1.0" encoding="utf-8"?>
<ds:datastoreItem xmlns:ds="http://schemas.openxmlformats.org/officeDocument/2006/customXml" ds:itemID="{B23D7125-13FC-464F-9B52-210FEA4D2878}">
  <ds:schemaRefs>
    <ds:schemaRef ds:uri="ESRI.ArcGIS.Mapping.OfficeIntegration.PowerPointInfo"/>
  </ds:schemaRefs>
</ds:datastoreItem>
</file>

<file path=customXml/itemProps205.xml><?xml version="1.0" encoding="utf-8"?>
<ds:datastoreItem xmlns:ds="http://schemas.openxmlformats.org/officeDocument/2006/customXml" ds:itemID="{208923FE-14D3-480F-8DEB-39C3EB49175A}">
  <ds:schemaRefs>
    <ds:schemaRef ds:uri="ESRI.ArcGIS.Mapping.OfficeIntegration.PowerPointInfo"/>
  </ds:schemaRefs>
</ds:datastoreItem>
</file>

<file path=customXml/itemProps206.xml><?xml version="1.0" encoding="utf-8"?>
<ds:datastoreItem xmlns:ds="http://schemas.openxmlformats.org/officeDocument/2006/customXml" ds:itemID="{341AB2A1-96F3-4E4E-BF3A-763A4077D2DD}">
  <ds:schemaRefs>
    <ds:schemaRef ds:uri="ESRI.ArcGIS.Mapping.OfficeIntegration.PowerPointInfo"/>
  </ds:schemaRefs>
</ds:datastoreItem>
</file>

<file path=customXml/itemProps207.xml><?xml version="1.0" encoding="utf-8"?>
<ds:datastoreItem xmlns:ds="http://schemas.openxmlformats.org/officeDocument/2006/customXml" ds:itemID="{B66A8585-2283-4081-ABFF-4FE2FD86BD44}">
  <ds:schemaRefs>
    <ds:schemaRef ds:uri="ESRI.ArcGIS.Mapping.OfficeIntegration.PowerPointInfo"/>
  </ds:schemaRefs>
</ds:datastoreItem>
</file>

<file path=customXml/itemProps208.xml><?xml version="1.0" encoding="utf-8"?>
<ds:datastoreItem xmlns:ds="http://schemas.openxmlformats.org/officeDocument/2006/customXml" ds:itemID="{180B1D7C-D3C6-4C70-80BD-87346A76C59A}">
  <ds:schemaRefs>
    <ds:schemaRef ds:uri="ESRI.ArcGIS.Mapping.OfficeIntegration.PowerPointInfo"/>
  </ds:schemaRefs>
</ds:datastoreItem>
</file>

<file path=customXml/itemProps209.xml><?xml version="1.0" encoding="utf-8"?>
<ds:datastoreItem xmlns:ds="http://schemas.openxmlformats.org/officeDocument/2006/customXml" ds:itemID="{93C5730B-DA1B-4F94-B603-76C04CD1FB2E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D38EB44E-AE6F-4F41-8F03-5EA1E63C6AEE}">
  <ds:schemaRefs>
    <ds:schemaRef ds:uri="ESRI.ArcGIS.Mapping.OfficeIntegration.PowerPointInfo"/>
  </ds:schemaRefs>
</ds:datastoreItem>
</file>

<file path=customXml/itemProps210.xml><?xml version="1.0" encoding="utf-8"?>
<ds:datastoreItem xmlns:ds="http://schemas.openxmlformats.org/officeDocument/2006/customXml" ds:itemID="{404ACA14-EEAE-4703-9F05-99530318418C}">
  <ds:schemaRefs>
    <ds:schemaRef ds:uri="ESRI.ArcGIS.Mapping.OfficeIntegration.PowerPointInfo"/>
  </ds:schemaRefs>
</ds:datastoreItem>
</file>

<file path=customXml/itemProps211.xml><?xml version="1.0" encoding="utf-8"?>
<ds:datastoreItem xmlns:ds="http://schemas.openxmlformats.org/officeDocument/2006/customXml" ds:itemID="{3D6B01E6-6F77-4FCA-8CD8-80759F729C5E}">
  <ds:schemaRefs>
    <ds:schemaRef ds:uri="ESRI.ArcGIS.Mapping.OfficeIntegration.PowerPointInfo"/>
  </ds:schemaRefs>
</ds:datastoreItem>
</file>

<file path=customXml/itemProps212.xml><?xml version="1.0" encoding="utf-8"?>
<ds:datastoreItem xmlns:ds="http://schemas.openxmlformats.org/officeDocument/2006/customXml" ds:itemID="{969BA694-59E8-45C8-B8C1-A7D46A446214}">
  <ds:schemaRefs>
    <ds:schemaRef ds:uri="ESRI.ArcGIS.Mapping.OfficeIntegration.PowerPointInfo"/>
  </ds:schemaRefs>
</ds:datastoreItem>
</file>

<file path=customXml/itemProps213.xml><?xml version="1.0" encoding="utf-8"?>
<ds:datastoreItem xmlns:ds="http://schemas.openxmlformats.org/officeDocument/2006/customXml" ds:itemID="{7D3A032B-63EB-48A6-BA31-0857CB0C1624}">
  <ds:schemaRefs>
    <ds:schemaRef ds:uri="ESRI.ArcGIS.Mapping.OfficeIntegration.PowerPointInfo"/>
  </ds:schemaRefs>
</ds:datastoreItem>
</file>

<file path=customXml/itemProps214.xml><?xml version="1.0" encoding="utf-8"?>
<ds:datastoreItem xmlns:ds="http://schemas.openxmlformats.org/officeDocument/2006/customXml" ds:itemID="{93D1A84B-0567-44A0-8749-A6901021F115}">
  <ds:schemaRefs>
    <ds:schemaRef ds:uri="ESRI.ArcGIS.Mapping.OfficeIntegration.PowerPointInfo"/>
  </ds:schemaRefs>
</ds:datastoreItem>
</file>

<file path=customXml/itemProps215.xml><?xml version="1.0" encoding="utf-8"?>
<ds:datastoreItem xmlns:ds="http://schemas.openxmlformats.org/officeDocument/2006/customXml" ds:itemID="{EEFFF7F6-E7A2-482F-B759-4E0D4FCBF269}">
  <ds:schemaRefs>
    <ds:schemaRef ds:uri="ESRI.ArcGIS.Mapping.OfficeIntegration.PowerPointInfo"/>
  </ds:schemaRefs>
</ds:datastoreItem>
</file>

<file path=customXml/itemProps216.xml><?xml version="1.0" encoding="utf-8"?>
<ds:datastoreItem xmlns:ds="http://schemas.openxmlformats.org/officeDocument/2006/customXml" ds:itemID="{991BFE1E-F822-4CBD-92AD-CFA0D0C58217}">
  <ds:schemaRefs>
    <ds:schemaRef ds:uri="ESRI.ArcGIS.Mapping.OfficeIntegration.PowerPointInfo"/>
  </ds:schemaRefs>
</ds:datastoreItem>
</file>

<file path=customXml/itemProps217.xml><?xml version="1.0" encoding="utf-8"?>
<ds:datastoreItem xmlns:ds="http://schemas.openxmlformats.org/officeDocument/2006/customXml" ds:itemID="{70246F3C-6CBC-4305-B59C-F76F23560066}">
  <ds:schemaRefs>
    <ds:schemaRef ds:uri="ESRI.ArcGIS.Mapping.OfficeIntegration.PowerPointInfo"/>
  </ds:schemaRefs>
</ds:datastoreItem>
</file>

<file path=customXml/itemProps218.xml><?xml version="1.0" encoding="utf-8"?>
<ds:datastoreItem xmlns:ds="http://schemas.openxmlformats.org/officeDocument/2006/customXml" ds:itemID="{95B20181-5B7C-426B-A554-52EE15111821}">
  <ds:schemaRefs>
    <ds:schemaRef ds:uri="ESRI.ArcGIS.Mapping.OfficeIntegration.PowerPointInfo"/>
  </ds:schemaRefs>
</ds:datastoreItem>
</file>

<file path=customXml/itemProps219.xml><?xml version="1.0" encoding="utf-8"?>
<ds:datastoreItem xmlns:ds="http://schemas.openxmlformats.org/officeDocument/2006/customXml" ds:itemID="{64BD491B-1514-4CA6-A4C8-C5D41FDFA258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A8AB749E-5DBA-4ED1-A7F0-932C38904543}">
  <ds:schemaRefs>
    <ds:schemaRef ds:uri="ESRI.ArcGIS.Mapping.OfficeIntegration.PowerPointInfo"/>
  </ds:schemaRefs>
</ds:datastoreItem>
</file>

<file path=customXml/itemProps220.xml><?xml version="1.0" encoding="utf-8"?>
<ds:datastoreItem xmlns:ds="http://schemas.openxmlformats.org/officeDocument/2006/customXml" ds:itemID="{36081994-B1B4-4318-B10A-07CE43C3B202}">
  <ds:schemaRefs>
    <ds:schemaRef ds:uri="ESRI.ArcGIS.Mapping.OfficeIntegration.PowerPointInfo"/>
  </ds:schemaRefs>
</ds:datastoreItem>
</file>

<file path=customXml/itemProps221.xml><?xml version="1.0" encoding="utf-8"?>
<ds:datastoreItem xmlns:ds="http://schemas.openxmlformats.org/officeDocument/2006/customXml" ds:itemID="{25599F71-2F01-43DF-9DBA-ED8E46A26635}">
  <ds:schemaRefs>
    <ds:schemaRef ds:uri="ESRI.ArcGIS.Mapping.OfficeIntegration.PowerPointInfo"/>
  </ds:schemaRefs>
</ds:datastoreItem>
</file>

<file path=customXml/itemProps222.xml><?xml version="1.0" encoding="utf-8"?>
<ds:datastoreItem xmlns:ds="http://schemas.openxmlformats.org/officeDocument/2006/customXml" ds:itemID="{5BF9C135-3D2B-4750-BB24-B26783117A27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C40699D6-5F54-4EEB-B929-9596D949AD46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788B553F-07B5-49F6-93BC-BBD1D9560F89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E99034CC-1B16-4225-A4F9-DAC6CB62F67A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3497DA54-0A59-48C5-84EA-8C7FC73E0F1E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BEA01370-C3B8-46A3-A9FF-21CF162AB576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5CD8D8A9-DE0C-4711-928E-D1D49233B60C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FB6588FC-715C-41C2-BBD8-87A588521085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98486CE3-990B-4186-B83B-B1F667F36A95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2017257B-338C-47FE-ACDE-27B1C1D1ABE4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10171F7B-1D9B-441E-A148-D90CEA8BA714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F34C01DA-FAD3-4C26-880B-4728CF6659F4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A17435E0-9FA3-4217-8D65-257A1DE81867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EBA65A78-6588-4151-91B4-68FC10BEF06D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F96EF168-2177-42B4-8FF9-EE21FEF3084E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85BCD620-910B-46B2-BED3-C6ECC0F7721C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85E67F0F-3AAA-4A18-83F2-E9B08AC9D428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CB8508A2-A354-40B7-A80E-C01BEA0C5569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C586622F-3BAC-4E4D-BEA8-AF88862512E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964FDB64-43F4-4427-924F-DA7BF482AC1F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8314E974-D87F-44F4-B717-B9223D2CC6C4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D7F978FC-A9A5-4A5D-93DB-34265A0211F5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93A05AAC-9996-4776-BE10-520A33D2E5C5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8FE54399-98DD-4A3D-863A-43104C79D0A1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5CD8BF48-2784-430B-9130-135FA43F58D6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DECD3AC0-DE90-4B8C-A363-19FD58107831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BE89445B-672D-4EA5-9BC7-CF81487FD08D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F202FACA-7275-4433-90BA-67EE6DF88333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8EC501BE-5C6E-4262-A451-B0F3B41A1DFD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3ED68754-2C49-4C34-A032-359E887FD6C0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1219056-4132-48CD-8136-C4C272605DA3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3443EBCC-4A1B-466C-8276-FA69A5443DB8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9B772FF4-DB53-4877-9655-DBB4556A294D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C1AD3E3C-FE91-493E-80C9-46961374EC5D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35AC97BF-5C5B-4606-BF1A-5C6CF06DD209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CED78F42-B8CD-466C-A014-931F7A1CED76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94D2A36C-C75F-4ECB-BA1E-819B228DF78A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59621CB8-43C9-4F66-9B26-EF5D48575E97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0DF41383-E008-4725-89AF-D16061934F6F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3F5DA9B3-B655-46C9-B802-C90BC4770325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DF99DFEB-DC2B-4F61-BF9A-579B75F7A04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EF5AFABB-1117-4450-A449-DFA461110A71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9CF398CA-4C09-424C-9ACA-4A69EEC65981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58BDBB19-3572-4E1E-9568-6C0AD062F552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27222C6C-711A-427D-A0C5-A494BE4ED450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5F2882EC-A27E-4682-95D2-CF920E9A3E06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5ABB0A94-07DF-4C2A-BBFD-334BAD8C0BAB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4C85CA7E-F022-422F-BCA7-3036784A5945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E0F78DAB-6531-4FEC-B5B1-923387C9FB23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078D5E2B-FBBA-4032-B1F8-0B8EA7113B6F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09FF4DE7-6D0A-4AA9-8774-45B8D7D0F124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58C9A9C4-9426-47B3-99A7-90E7BF2ECCB9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D262B2F-D0E5-407D-BF64-EF4E4691172A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E49FDFED-BAAA-4274-979E-850DEFFCAC06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6A50EF87-623A-4AE1-A24C-CB3FD28D66CF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AEE7F232-4D83-4D58-83B2-A2B2A2F369F9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F85D11B4-1218-4CB2-B53A-C727780A9F8B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1AF923B3-B4B0-48B3-9272-06381F9CA10D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A0B24FC3-F1B5-4246-9DDC-C7DA982A1ACB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E69DF25A-6E20-433D-A7BA-0C6C656A5429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9342A52E-AA46-4A22-9210-E6454F8DC26A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0A6FA8CA-B92F-4E92-9F34-39710E767C53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F1C0804E-DD8B-49FD-82C1-F0B3BB9A3EFC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FD647000-1988-4CDA-A1D1-DBB8B6D0FB77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C4B4DB25-01FE-4A69-9AED-F4E99FEC4C0A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3A7C860A-C267-478B-AA2C-502E907BF62A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CA97F44F-8440-44ED-BA9B-FB437C48850D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7C909F4E-A5F4-45ED-865D-5EA7CA78E685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02FFC8EF-0972-4DA7-984C-7E0CE1B99735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A4EC8304-4BBB-4140-8F05-E64AEFB0FEB8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04D20873-E873-4D62-A995-9750ADC9F13F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3C78C958-3C37-413D-9075-C11EF29A6255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AC20244E-607A-455E-A2E3-8B090AB7AC25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CDB1032C-0020-4776-BDC9-0F35C79D32DB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2C9D36E2-2E22-470A-898F-8C125857E716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37AFBB1B-2B13-469F-95A1-7F109CD0118C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B9316047-2739-4A44-A639-358F22198E42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A1BC235E-9A17-4E23-9945-883D9F14C925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4F94C70D-A8ED-47A0-B5D7-CD328D3ADA31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0A33E6DB-8343-4643-8C21-7E4F0F3A5728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17D53066-814C-40B3-AECF-351756C26AB2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85DA779E-D2E5-42A9-8287-38BD57188B0C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997CA4E0-7EAA-4ABE-B53F-FF1F09E6227C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F3B850DB-B1EC-4D36-8223-BD8F25FFC3E7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FE8C84FD-FBAD-40DE-A568-432544FEFB21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46077</TotalTime>
  <Words>2876</Words>
  <Application>Microsoft Office PowerPoint</Application>
  <PresentationFormat>On-screen Show (4:3)</PresentationFormat>
  <Paragraphs>480</Paragraphs>
  <Slides>41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Updates to 2014NEIv2 Onroad Mobile Emissions</vt:lpstr>
      <vt:lpstr>Purpose</vt:lpstr>
      <vt:lpstr>Onroad Emission Processes and Inputs</vt:lpstr>
      <vt:lpstr>Submitting Agencies</vt:lpstr>
      <vt:lpstr>EPA Default Input Data Preparation</vt:lpstr>
      <vt:lpstr>Onroad Emissions Preparation</vt:lpstr>
      <vt:lpstr>Representative Counties</vt:lpstr>
      <vt:lpstr>Updates in 2014NEIv2 Onroad</vt:lpstr>
      <vt:lpstr>Changes in Light-duty VPOP</vt:lpstr>
      <vt:lpstr>Refinement of Representative Counties</vt:lpstr>
      <vt:lpstr>Overview of VMT Development</vt:lpstr>
      <vt:lpstr>Overall changes in VMT/Hoteling</vt:lpstr>
      <vt:lpstr>Light-Duty Source Type VPOP/ VMT Allocation</vt:lpstr>
      <vt:lpstr>Impact of Light-duty reallocation</vt:lpstr>
      <vt:lpstr>Heavy-duty VMT/VPOP changes</vt:lpstr>
      <vt:lpstr>Additional Input Data Updates from the CRC A-100 Study</vt:lpstr>
      <vt:lpstr>CRC A-100 Geographic Scale</vt:lpstr>
      <vt:lpstr>Spatial Groups</vt:lpstr>
      <vt:lpstr>Speed Results by City</vt:lpstr>
      <vt:lpstr>Speed by Vehicle Type</vt:lpstr>
      <vt:lpstr>Hour VMT Distributions by  Vehicle Type – Chicago example</vt:lpstr>
      <vt:lpstr>Day of Week Temporal Profiles</vt:lpstr>
      <vt:lpstr>Weekday / Weekend VMT</vt:lpstr>
      <vt:lpstr>Default Table Contents (1)</vt:lpstr>
      <vt:lpstr>Default Table Contents (2)</vt:lpstr>
      <vt:lpstr>2014 V2 – v1 comparisons</vt:lpstr>
      <vt:lpstr>Rate per Profile VOC and changes</vt:lpstr>
      <vt:lpstr>2014v2 Hoteling NOx and changes</vt:lpstr>
      <vt:lpstr>Rate per Vehicle NOx and changes</vt:lpstr>
      <vt:lpstr>Rate per Vehicle VOC and changes</vt:lpstr>
      <vt:lpstr>Rate per Distance NOx and changes</vt:lpstr>
      <vt:lpstr>Data to be Posted for Download</vt:lpstr>
      <vt:lpstr>References</vt:lpstr>
      <vt:lpstr>Sources of Additional NEI and Modeling Information</vt:lpstr>
      <vt:lpstr>What’s Next?   </vt:lpstr>
      <vt:lpstr>A New Process Unfolds</vt:lpstr>
      <vt:lpstr>Organizational Structure of the 2016 Effort</vt:lpstr>
      <vt:lpstr>2016 Platform Schedule</vt:lpstr>
      <vt:lpstr>Starting Point Emissions for 2016</vt:lpstr>
      <vt:lpstr>Plans for Sharing Inventories</vt:lpstr>
      <vt:lpstr>Overlap of 2016 with 2017 NEI Preparation</vt:lpstr>
    </vt:vector>
  </TitlesOfParts>
  <Company>US-EPA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 Houyoux</dc:creator>
  <cp:lastModifiedBy>Eyth, Alison</cp:lastModifiedBy>
  <cp:revision>982</cp:revision>
  <cp:lastPrinted>2017-12-04T21:57:59Z</cp:lastPrinted>
  <dcterms:created xsi:type="dcterms:W3CDTF">2011-06-13T20:10:16Z</dcterms:created>
  <dcterms:modified xsi:type="dcterms:W3CDTF">2018-02-15T20:22:19Z</dcterms:modified>
</cp:coreProperties>
</file>